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62" r:id="rId2"/>
    <p:sldId id="282" r:id="rId3"/>
    <p:sldId id="294" r:id="rId4"/>
    <p:sldId id="263" r:id="rId5"/>
    <p:sldId id="264" r:id="rId6"/>
    <p:sldId id="287" r:id="rId7"/>
    <p:sldId id="296" r:id="rId8"/>
    <p:sldId id="285" r:id="rId9"/>
    <p:sldId id="295" r:id="rId10"/>
    <p:sldId id="266" r:id="rId11"/>
    <p:sldId id="288" r:id="rId12"/>
    <p:sldId id="273" r:id="rId13"/>
    <p:sldId id="289" r:id="rId14"/>
    <p:sldId id="293" r:id="rId15"/>
    <p:sldId id="292" r:id="rId16"/>
    <p:sldId id="290" r:id="rId17"/>
    <p:sldId id="275" r:id="rId18"/>
    <p:sldId id="258" r:id="rId19"/>
    <p:sldId id="276" r:id="rId20"/>
    <p:sldId id="277" r:id="rId21"/>
    <p:sldId id="278" r:id="rId22"/>
    <p:sldId id="279" r:id="rId23"/>
    <p:sldId id="280" r:id="rId24"/>
    <p:sldId id="281" r:id="rId25"/>
    <p:sldId id="274" r:id="rId26"/>
    <p:sldId id="269" r:id="rId27"/>
    <p:sldId id="272" r:id="rId28"/>
    <p:sldId id="283" r:id="rId2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022" autoAdjust="0"/>
  </p:normalViewPr>
  <p:slideViewPr>
    <p:cSldViewPr snapToGrid="0">
      <p:cViewPr varScale="1">
        <p:scale>
          <a:sx n="98" d="100"/>
          <a:sy n="98" d="100"/>
        </p:scale>
        <p:origin x="10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30EA3C6-CD5A-457F-B534-6AF4FD369CD5}" type="datetimeFigureOut">
              <a:rPr lang="en-US"/>
              <a:t>10/21/2021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61ADB22-ADCC-4156-AB28-B23595DCE26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064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ADB22-ADCC-4156-AB28-B23595DCE2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0825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ADB22-ADCC-4156-AB28-B23595DCE26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757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ADB22-ADCC-4156-AB28-B23595DCE263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819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ADB22-ADCC-4156-AB28-B23595DCE26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347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ADB22-ADCC-4156-AB28-B23595DCE26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03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ADB22-ADCC-4156-AB28-B23595DCE263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137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ADB22-ADCC-4156-AB28-B23595DCE263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69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ADB22-ADCC-4156-AB28-B23595DCE26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75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ADB22-ADCC-4156-AB28-B23595DCE26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390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ADB22-ADCC-4156-AB28-B23595DCE26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718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ADB22-ADCC-4156-AB28-B23595DCE26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5199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ADB22-ADCC-4156-AB28-B23595DCE263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5395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ADB22-ADCC-4156-AB28-B23595DCE263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834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1"/>
            <a:ext cx="11272742" cy="391812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1FD325-D70F-40A4-ACD2-354E348602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8488" y="1097339"/>
            <a:ext cx="10011831" cy="2623885"/>
          </a:xfrm>
        </p:spPr>
        <p:txBody>
          <a:bodyPr anchor="ctr">
            <a:normAutofit/>
          </a:bodyPr>
          <a:lstStyle/>
          <a:p>
            <a:r>
              <a:rPr lang="en-US" sz="8000" b="1" dirty="0">
                <a:solidFill>
                  <a:srgbClr val="FFFFFF"/>
                </a:solidFill>
                <a:cs typeface="Calibri Light"/>
              </a:rPr>
              <a:t>Rigorous Collaboration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AE8F46F-D590-45CD-AF41-A04DC11D1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17136"/>
            <a:ext cx="2112264" cy="1892808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33989" y="4521269"/>
            <a:ext cx="6720830" cy="1877811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19345" y="4521270"/>
            <a:ext cx="2115455" cy="1890204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BFF4B6-D18F-4313-B18D-311FD321BE30}"/>
              </a:ext>
            </a:extLst>
          </p:cNvPr>
          <p:cNvSpPr txBox="1"/>
          <p:nvPr/>
        </p:nvSpPr>
        <p:spPr>
          <a:xfrm>
            <a:off x="3558722" y="2826913"/>
            <a:ext cx="4805680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b="1" dirty="0"/>
              <a:t>Leadership</a:t>
            </a:r>
            <a:endParaRPr lang="en-US" sz="3200" b="1" dirty="0">
              <a:cs typeface="Calibri"/>
            </a:endParaRPr>
          </a:p>
          <a:p>
            <a:pPr algn="ctr"/>
            <a:r>
              <a:rPr lang="en-US" sz="3200" b="1" dirty="0"/>
              <a:t>September 28, 2021</a:t>
            </a:r>
            <a:endParaRPr lang="en-US" sz="3200" b="1" dirty="0">
              <a:cs typeface="Calibri"/>
            </a:endParaRPr>
          </a:p>
        </p:txBody>
      </p:sp>
      <p:pic>
        <p:nvPicPr>
          <p:cNvPr id="14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268FF5AE-AFDF-4C6E-81F1-765E13366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728" y="4747985"/>
            <a:ext cx="1338945" cy="13244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93C7FF18-8ECA-4271-A549-5F80B7E206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8547" y="4978213"/>
            <a:ext cx="1799772" cy="8706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E8FA93-F68C-4D8A-912D-F81096966189}"/>
              </a:ext>
            </a:extLst>
          </p:cNvPr>
          <p:cNvSpPr txBox="1"/>
          <p:nvPr/>
        </p:nvSpPr>
        <p:spPr>
          <a:xfrm>
            <a:off x="4007676" y="4897589"/>
            <a:ext cx="45704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Redelivered at HCES</a:t>
            </a:r>
          </a:p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October 2021</a:t>
            </a:r>
          </a:p>
        </p:txBody>
      </p:sp>
    </p:spTree>
    <p:extLst>
      <p:ext uri="{BB962C8B-B14F-4D97-AF65-F5344CB8AC3E}">
        <p14:creationId xmlns:p14="http://schemas.microsoft.com/office/powerpoint/2010/main" val="1457240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81D3B-FFC8-4CAF-891F-E9DFEC3DA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6376"/>
            <a:ext cx="10515600" cy="864372"/>
          </a:xfrm>
        </p:spPr>
        <p:txBody>
          <a:bodyPr/>
          <a:lstStyle/>
          <a:p>
            <a:pPr algn="ctr"/>
            <a:r>
              <a:rPr lang="en-US" sz="4800" b="1" dirty="0">
                <a:cs typeface="Calibri Light"/>
              </a:rPr>
              <a:t>Sorting Activity</a:t>
            </a:r>
            <a:r>
              <a:rPr lang="en-US" b="1" dirty="0">
                <a:cs typeface="Calibri Light"/>
              </a:rPr>
              <a:t> 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A0C00-CAB2-4DEB-8F66-D0D31A0AB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413" y="1229498"/>
            <a:ext cx="10902387" cy="526337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>
                <a:cs typeface="Calibri"/>
              </a:rPr>
              <a:t>As a team sort and determine where the tasks, assignments or activities would go on the quadrant. </a:t>
            </a:r>
          </a:p>
          <a:p>
            <a:pPr marL="0" indent="0">
              <a:buNone/>
            </a:pPr>
            <a:endParaRPr lang="en-US" sz="3600" dirty="0">
              <a:cs typeface="Calibri"/>
            </a:endParaRPr>
          </a:p>
          <a:p>
            <a:pPr marL="0" indent="0">
              <a:buNone/>
            </a:pPr>
            <a:r>
              <a:rPr lang="en-US" sz="3600" dirty="0">
                <a:cs typeface="Calibri"/>
              </a:rPr>
              <a:t>2.    You will have 10 minutes to work with your group to sort</a:t>
            </a:r>
          </a:p>
          <a:p>
            <a:pPr marL="0" indent="0">
              <a:buNone/>
            </a:pPr>
            <a:r>
              <a:rPr lang="en-US" sz="3600" dirty="0">
                <a:cs typeface="Calibri"/>
              </a:rPr>
              <a:t>        and place them on the quadrant. </a:t>
            </a:r>
            <a:endParaRPr lang="en-US" dirty="0"/>
          </a:p>
          <a:p>
            <a:pPr marL="0" indent="0">
              <a:buNone/>
            </a:pPr>
            <a:endParaRPr lang="en-US" sz="3600" dirty="0">
              <a:cs typeface="Calibri"/>
            </a:endParaRPr>
          </a:p>
          <a:p>
            <a:pPr marL="0" indent="0">
              <a:buNone/>
            </a:pPr>
            <a:r>
              <a:rPr lang="en-US" sz="3600" dirty="0">
                <a:cs typeface="Calibri"/>
              </a:rPr>
              <a:t>3.     Use the </a:t>
            </a:r>
            <a:r>
              <a:rPr lang="en-US" sz="3600" b="1" u="sng" dirty="0">
                <a:cs typeface="Calibri"/>
              </a:rPr>
              <a:t>Difficulty and Complexity Quadrant </a:t>
            </a:r>
            <a:r>
              <a:rPr lang="en-US" sz="3600" dirty="0">
                <a:cs typeface="Calibri"/>
              </a:rPr>
              <a:t>to help guide </a:t>
            </a:r>
          </a:p>
          <a:p>
            <a:pPr marL="0" indent="0">
              <a:buNone/>
            </a:pPr>
            <a:r>
              <a:rPr lang="en-US" sz="3600" dirty="0">
                <a:cs typeface="Calibri"/>
              </a:rPr>
              <a:t>        your discussions about where the tasks, assignments or 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sz="3600" dirty="0">
                <a:cs typeface="Calibri"/>
              </a:rPr>
              <a:t>        activities would fall on the quadrant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dirty="0">
                <a:cs typeface="Calibri"/>
              </a:rPr>
              <a:t>**Note you should have strategies in all quadrants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5215167-7818-4565-B018-B04DB30A5E12}"/>
              </a:ext>
            </a:extLst>
          </p:cNvPr>
          <p:cNvCxnSpPr/>
          <p:nvPr/>
        </p:nvCxnSpPr>
        <p:spPr>
          <a:xfrm>
            <a:off x="1397000" y="1069128"/>
            <a:ext cx="9398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6935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5FDF3-2FA7-475B-B19A-720145955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>
                <a:cs typeface="Calibri Light"/>
              </a:rPr>
              <a:t>Quadrant Discussion</a:t>
            </a:r>
            <a:endParaRPr lang="en-US" sz="4800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319C8-D134-4734-BFBB-8F38F4998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2792"/>
            <a:ext cx="10515600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3200" dirty="0"/>
              <a:t>Take a picture of your team’s finished placement of the </a:t>
            </a:r>
            <a:r>
              <a:rPr lang="en-US" sz="3200" dirty="0">
                <a:cs typeface="Calibri"/>
              </a:rPr>
              <a:t>tasks, assignments or activities</a:t>
            </a:r>
            <a:endParaRPr lang="en-US" sz="3200" dirty="0"/>
          </a:p>
          <a:p>
            <a:pPr marL="0" indent="0">
              <a:buNone/>
            </a:pPr>
            <a:endParaRPr lang="en-US" sz="3200" dirty="0">
              <a:cs typeface="Calibri" panose="020F0502020204030204"/>
            </a:endParaRPr>
          </a:p>
          <a:p>
            <a:r>
              <a:rPr lang="en-US" sz="3200" dirty="0"/>
              <a:t>Compare your group’s quadrants with another group.</a:t>
            </a:r>
            <a:endParaRPr lang="en-US" sz="3200" dirty="0">
              <a:cs typeface="Calibri" panose="020F0502020204030204"/>
            </a:endParaRPr>
          </a:p>
          <a:p>
            <a:pPr marL="0" indent="0">
              <a:buNone/>
            </a:pPr>
            <a:endParaRPr lang="en-US" sz="3200" dirty="0">
              <a:cs typeface="Calibri" panose="020F0502020204030204"/>
            </a:endParaRPr>
          </a:p>
          <a:p>
            <a:r>
              <a:rPr lang="en-US" sz="3200" dirty="0"/>
              <a:t>Discuss similarities and differences</a:t>
            </a:r>
            <a:endParaRPr lang="en-US" sz="3200" dirty="0">
              <a:cs typeface="Calibri" panose="020F0502020204030204"/>
            </a:endParaRPr>
          </a:p>
          <a:p>
            <a:pPr marL="0" indent="0">
              <a:buNone/>
            </a:pPr>
            <a:endParaRPr lang="en-US" sz="3200" dirty="0">
              <a:cs typeface="Calibri" panose="020F0502020204030204"/>
            </a:endParaRPr>
          </a:p>
          <a:p>
            <a:r>
              <a:rPr lang="en-US" sz="3200" dirty="0"/>
              <a:t>Justify the placement of the </a:t>
            </a:r>
            <a:r>
              <a:rPr lang="en-US" sz="3200" dirty="0">
                <a:cs typeface="Calibri"/>
              </a:rPr>
              <a:t>tasks, assignments or activities</a:t>
            </a:r>
            <a:r>
              <a:rPr lang="en-US" sz="3200" dirty="0"/>
              <a:t> </a:t>
            </a:r>
            <a:endParaRPr lang="en-US" sz="3200" dirty="0">
              <a:cs typeface="Calibri" panose="020F0502020204030204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9697625-FD6E-47E5-A099-1C4602604311}"/>
              </a:ext>
            </a:extLst>
          </p:cNvPr>
          <p:cNvCxnSpPr/>
          <p:nvPr/>
        </p:nvCxnSpPr>
        <p:spPr>
          <a:xfrm>
            <a:off x="1397000" y="1249257"/>
            <a:ext cx="9398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3807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8E8BC-7B14-417E-A5BB-44EFE7633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767452" y="2761129"/>
            <a:ext cx="6862962" cy="1332820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cs typeface="Calibri Light"/>
              </a:rPr>
              <a:t>Please adjust your quadrant to reflect the collaborative team</a:t>
            </a:r>
          </a:p>
        </p:txBody>
      </p:sp>
      <p:graphicFrame>
        <p:nvGraphicFramePr>
          <p:cNvPr id="5" name="Table 2">
            <a:extLst>
              <a:ext uri="{FF2B5EF4-FFF2-40B4-BE49-F238E27FC236}">
                <a16:creationId xmlns:a16="http://schemas.microsoft.com/office/drawing/2014/main" id="{E371C213-200A-4383-AAD1-E56DD1B066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9290597"/>
              </p:ext>
            </p:extLst>
          </p:nvPr>
        </p:nvGraphicFramePr>
        <p:xfrm>
          <a:off x="1340734" y="9645"/>
          <a:ext cx="10863322" cy="6864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8080">
                  <a:extLst>
                    <a:ext uri="{9D8B030D-6E8A-4147-A177-3AD203B41FA5}">
                      <a16:colId xmlns:a16="http://schemas.microsoft.com/office/drawing/2014/main" val="3525542228"/>
                    </a:ext>
                  </a:extLst>
                </a:gridCol>
                <a:gridCol w="5405242">
                  <a:extLst>
                    <a:ext uri="{9D8B030D-6E8A-4147-A177-3AD203B41FA5}">
                      <a16:colId xmlns:a16="http://schemas.microsoft.com/office/drawing/2014/main" val="1868450449"/>
                    </a:ext>
                  </a:extLst>
                </a:gridCol>
              </a:tblGrid>
              <a:tr h="627940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</a:rPr>
                        <a:t>Low Difficulty/ High Complexity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</a:rPr>
                        <a:t>High Difficulty/ High Complexity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5652138"/>
                  </a:ext>
                </a:extLst>
              </a:tr>
              <a:tr h="2596902">
                <a:tc>
                  <a:txBody>
                    <a:bodyPr/>
                    <a:lstStyle/>
                    <a:p>
                      <a:pPr marL="457200" indent="-457200" algn="l">
                        <a:lnSpc>
                          <a:spcPct val="150000"/>
                        </a:lnSpc>
                        <a:buFont typeface="Arial"/>
                        <a:buChar char="•"/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</a:rPr>
                        <a:t>Jigsaw Method</a:t>
                      </a:r>
                    </a:p>
                    <a:p>
                      <a:pPr marL="457200" lvl="0" indent="-457200" algn="l">
                        <a:lnSpc>
                          <a:spcPct val="150000"/>
                        </a:lnSpc>
                        <a:buFont typeface="Arial"/>
                        <a:buChar char="•"/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</a:rPr>
                        <a:t>Using manipulatives and tools strategically</a:t>
                      </a:r>
                    </a:p>
                    <a:p>
                      <a:pPr marL="457200" lvl="0" indent="-457200" algn="l">
                        <a:lnSpc>
                          <a:spcPct val="150000"/>
                        </a:lnSpc>
                        <a:buFont typeface="Arial"/>
                        <a:buChar char="•"/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</a:rPr>
                        <a:t>Reciprocal Teaching 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l">
                        <a:lnSpc>
                          <a:spcPct val="150000"/>
                        </a:lnSpc>
                        <a:buFont typeface="Arial"/>
                        <a:buChar char="•"/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</a:rPr>
                        <a:t>Making connections through real life investigations</a:t>
                      </a:r>
                    </a:p>
                    <a:p>
                      <a:pPr marL="457200" lvl="0" indent="-457200" algn="l">
                        <a:lnSpc>
                          <a:spcPct val="150000"/>
                        </a:lnSpc>
                        <a:buFont typeface="Arial"/>
                        <a:buChar char="•"/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</a:rPr>
                        <a:t>Peer to Peer feedback on an argumentative essay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9241526"/>
                  </a:ext>
                </a:extLst>
              </a:tr>
              <a:tr h="670513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</a:rPr>
                        <a:t>Low Difficulty/ Low Complexity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sz="2400" b="1"/>
                        <a:t>High Difficulty/ Low Complexity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545345"/>
                  </a:ext>
                </a:extLst>
              </a:tr>
              <a:tr h="2969413">
                <a:tc>
                  <a:txBody>
                    <a:bodyPr/>
                    <a:lstStyle/>
                    <a:p>
                      <a:pPr marL="457200" indent="-457200" algn="l">
                        <a:lnSpc>
                          <a:spcPct val="150000"/>
                        </a:lnSpc>
                        <a:buFont typeface="Arial"/>
                        <a:buChar char="•"/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</a:rPr>
                        <a:t>Chunking</a:t>
                      </a:r>
                    </a:p>
                    <a:p>
                      <a:pPr marL="457200" lvl="0" indent="-457200" algn="l">
                        <a:lnSpc>
                          <a:spcPct val="150000"/>
                        </a:lnSpc>
                        <a:buFont typeface="Arial"/>
                        <a:buChar char="•"/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</a:rPr>
                        <a:t>Collaborating with partners </a:t>
                      </a:r>
                    </a:p>
                    <a:p>
                      <a:pPr marL="457200" lvl="0" indent="-457200" algn="l">
                        <a:lnSpc>
                          <a:spcPct val="150000"/>
                        </a:lnSpc>
                        <a:buFont typeface="Arial"/>
                        <a:buChar char="•"/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</a:rPr>
                        <a:t>Visuals- Anchor Charts</a:t>
                      </a:r>
                    </a:p>
                    <a:p>
                      <a:pPr marL="457200" lvl="0" indent="-457200" algn="l">
                        <a:lnSpc>
                          <a:spcPct val="150000"/>
                        </a:lnSpc>
                        <a:buFont typeface="Arial"/>
                        <a:buChar char="•"/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</a:rPr>
                        <a:t>Defining vocabulary</a:t>
                      </a:r>
                    </a:p>
                    <a:p>
                      <a:pPr marL="457200" lvl="0" indent="-457200" algn="l">
                        <a:lnSpc>
                          <a:spcPct val="150000"/>
                        </a:lnSpc>
                        <a:buFont typeface="Arial"/>
                        <a:buChar char="•"/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</a:rPr>
                        <a:t>Sentence or response frames</a:t>
                      </a:r>
                      <a:endParaRPr lang="en-US" sz="2400" b="0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l">
                        <a:lnSpc>
                          <a:spcPct val="150000"/>
                        </a:lnSpc>
                        <a:buFont typeface="Arial"/>
                        <a:buChar char="•"/>
                      </a:pPr>
                      <a:r>
                        <a:rPr lang="en-US" sz="2400" b="0"/>
                        <a:t>Number talks</a:t>
                      </a:r>
                    </a:p>
                    <a:p>
                      <a:pPr marL="457200" lvl="0" indent="-457200" algn="l">
                        <a:lnSpc>
                          <a:spcPct val="150000"/>
                        </a:lnSpc>
                        <a:buFont typeface="Arial"/>
                        <a:buChar char="•"/>
                      </a:pPr>
                      <a:r>
                        <a:rPr lang="en-US" sz="2400" b="0"/>
                        <a:t>Annotating</a:t>
                      </a:r>
                    </a:p>
                    <a:p>
                      <a:pPr marL="457200" lvl="0" indent="-457200" algn="l">
                        <a:lnSpc>
                          <a:spcPct val="150000"/>
                        </a:lnSpc>
                        <a:buFont typeface="Arial"/>
                        <a:buChar char="•"/>
                      </a:pPr>
                      <a:r>
                        <a:rPr lang="en-US" sz="2400" b="0"/>
                        <a:t>Multi step problems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01942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049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imeline&#10;&#10;Description automatically generated">
            <a:extLst>
              <a:ext uri="{FF2B5EF4-FFF2-40B4-BE49-F238E27FC236}">
                <a16:creationId xmlns:a16="http://schemas.microsoft.com/office/drawing/2014/main" id="{33DA400D-C28D-4376-9C36-4D7E5543A7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126" y="358923"/>
            <a:ext cx="10487747" cy="614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161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2A9C0E7-163D-4650-9FA1-3FC3B27AD4D8}"/>
              </a:ext>
            </a:extLst>
          </p:cNvPr>
          <p:cNvSpPr txBox="1"/>
          <p:nvPr/>
        </p:nvSpPr>
        <p:spPr>
          <a:xfrm>
            <a:off x="2598379" y="308057"/>
            <a:ext cx="6995242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>
                <a:cs typeface="Calibri"/>
              </a:rPr>
              <a:t>THREE PHASES of LEARNING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BB1796D0-AAFA-48FA-AB88-D8E2E83942B1}"/>
              </a:ext>
            </a:extLst>
          </p:cNvPr>
          <p:cNvSpPr txBox="1"/>
          <p:nvPr/>
        </p:nvSpPr>
        <p:spPr>
          <a:xfrm>
            <a:off x="1103019" y="1615846"/>
            <a:ext cx="9015395" cy="95410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en-US" sz="2800">
                <a:cs typeface="Calibri"/>
              </a:rPr>
              <a:t>Surface Learning (low difficulty low complexity; high difficulty low complexity) - foundation for all other learning</a:t>
            </a:r>
            <a:endParaRPr lang="en-US" sz="2800"/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2C0A0323-7AA5-417E-A9C3-3ED559A1647F}"/>
              </a:ext>
            </a:extLst>
          </p:cNvPr>
          <p:cNvSpPr txBox="1"/>
          <p:nvPr/>
        </p:nvSpPr>
        <p:spPr>
          <a:xfrm>
            <a:off x="1103019" y="3105834"/>
            <a:ext cx="9265429" cy="138499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/>
              <a:t>Deep Learning (low difficulty high complexity; high difficulty high complexity)- require students to make decisions and problem solve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2916D869-8B63-443A-AE2B-702958F74B6D}"/>
              </a:ext>
            </a:extLst>
          </p:cNvPr>
          <p:cNvSpPr txBox="1"/>
          <p:nvPr/>
        </p:nvSpPr>
        <p:spPr>
          <a:xfrm>
            <a:off x="1029881" y="5042864"/>
            <a:ext cx="9338567" cy="95410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/>
              <a:t>Transfer Learning (high difficulty high complexity) - require students to use prior knowledge in a new and unique way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790FC35-641F-4121-9CE7-5DCB2C657FE9}"/>
              </a:ext>
            </a:extLst>
          </p:cNvPr>
          <p:cNvCxnSpPr/>
          <p:nvPr/>
        </p:nvCxnSpPr>
        <p:spPr>
          <a:xfrm>
            <a:off x="1432560" y="1310640"/>
            <a:ext cx="9398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751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aphical user interface, table&#10;&#10;Description automatically generated">
            <a:extLst>
              <a:ext uri="{FF2B5EF4-FFF2-40B4-BE49-F238E27FC236}">
                <a16:creationId xmlns:a16="http://schemas.microsoft.com/office/drawing/2014/main" id="{839F6235-C50F-486F-A8B8-9898BA8684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0289" y="40216"/>
            <a:ext cx="7251422" cy="665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131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text, slot machine, queen&#10;&#10;Description automatically generated">
            <a:extLst>
              <a:ext uri="{FF2B5EF4-FFF2-40B4-BE49-F238E27FC236}">
                <a16:creationId xmlns:a16="http://schemas.microsoft.com/office/drawing/2014/main" id="{5683BD6D-769E-41AC-8A11-BC25DF6226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3467" y="852678"/>
            <a:ext cx="10905066" cy="51526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CEF761-6BE3-4577-91CF-F2CF6D870DFD}"/>
              </a:ext>
            </a:extLst>
          </p:cNvPr>
          <p:cNvSpPr txBox="1"/>
          <p:nvPr/>
        </p:nvSpPr>
        <p:spPr>
          <a:xfrm>
            <a:off x="10058400" y="6001264"/>
            <a:ext cx="2743199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/>
              <a:t>Growing Pains 10/11/20</a:t>
            </a:r>
          </a:p>
        </p:txBody>
      </p:sp>
    </p:spTree>
    <p:extLst>
      <p:ext uri="{BB962C8B-B14F-4D97-AF65-F5344CB8AC3E}">
        <p14:creationId xmlns:p14="http://schemas.microsoft.com/office/powerpoint/2010/main" val="13240315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7D5F3-2C9B-4D46-B773-6704465D9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7156"/>
            <a:ext cx="10515600" cy="1325563"/>
          </a:xfrm>
        </p:spPr>
        <p:txBody>
          <a:bodyPr/>
          <a:lstStyle/>
          <a:p>
            <a:pPr algn="ctr"/>
            <a:r>
              <a:rPr lang="en-US" b="1">
                <a:cs typeface="Calibri Light"/>
              </a:rPr>
              <a:t>Let's look at </a:t>
            </a:r>
            <a:r>
              <a:rPr lang="en-US" b="1" u="sng">
                <a:cs typeface="Calibri Light"/>
              </a:rPr>
              <a:t>Teacher 1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D552E-831F-457A-B777-A6A4D6D6D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717" y="2274187"/>
            <a:ext cx="5054600" cy="46264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>
                <a:ea typeface="+mn-lt"/>
                <a:cs typeface="+mn-lt"/>
              </a:rPr>
              <a:t>Guiding Questions:</a:t>
            </a:r>
          </a:p>
          <a:p>
            <a:r>
              <a:rPr lang="en-US">
                <a:ea typeface="+mn-lt"/>
                <a:cs typeface="+mn-lt"/>
              </a:rPr>
              <a:t>Look at your data for </a:t>
            </a:r>
            <a:r>
              <a:rPr lang="en-US" u="sng">
                <a:ea typeface="+mn-lt"/>
                <a:cs typeface="+mn-lt"/>
              </a:rPr>
              <a:t>teacher 1</a:t>
            </a:r>
            <a:r>
              <a:rPr lang="en-US">
                <a:ea typeface="+mn-lt"/>
                <a:cs typeface="+mn-lt"/>
              </a:rPr>
              <a:t>; what connections can you make to the strategies used by teacher 1?</a:t>
            </a:r>
          </a:p>
          <a:p>
            <a:r>
              <a:rPr lang="en-US">
                <a:ea typeface="+mn-lt"/>
                <a:cs typeface="+mn-lt"/>
              </a:rPr>
              <a:t>How are the strategies distributed on the chart?</a:t>
            </a:r>
            <a:endParaRPr lang="en-US">
              <a:cs typeface="Calibri"/>
            </a:endParaRPr>
          </a:p>
          <a:p>
            <a:r>
              <a:rPr lang="en-US">
                <a:ea typeface="+mn-lt"/>
                <a:cs typeface="+mn-lt"/>
              </a:rPr>
              <a:t>Particularly where did each strategy fall on the quadrant?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A4C6D5-A5F7-4D00-87B5-F3FB5A990488}"/>
              </a:ext>
            </a:extLst>
          </p:cNvPr>
          <p:cNvSpPr txBox="1"/>
          <p:nvPr/>
        </p:nvSpPr>
        <p:spPr>
          <a:xfrm>
            <a:off x="6377787" y="1530318"/>
            <a:ext cx="50546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b="1"/>
              <a:t>Teacher 1 Strategies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/>
              <a:t>Jigsaw method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/>
              <a:t>Defining vocabulary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/>
              <a:t>Number talks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/>
              <a:t>Annotating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/>
              <a:t>Chunking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/>
              <a:t>Using manipulatives and tools strategically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/>
              <a:t>Multi Step Problems or tasks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/>
              <a:t>Peer to Peer Feedback on an Argumentative Essay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/>
              <a:t>Collaborating with partners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/>
              <a:t>Reciprocal teaching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/>
              <a:t>Sentence or Response Frames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/>
              <a:t>Making connections through real life investigations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/>
              <a:t>Visuals – Anchor Charts 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3B3B4A0-B4B1-4151-833D-C73A4525908D}"/>
              </a:ext>
            </a:extLst>
          </p:cNvPr>
          <p:cNvSpPr/>
          <p:nvPr/>
        </p:nvSpPr>
        <p:spPr>
          <a:xfrm rot="19944179">
            <a:off x="-271062" y="-182943"/>
            <a:ext cx="2219586" cy="18607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0E81C4-122C-4320-8F90-FEE0CC7F1464}"/>
              </a:ext>
            </a:extLst>
          </p:cNvPr>
          <p:cNvSpPr txBox="1"/>
          <p:nvPr/>
        </p:nvSpPr>
        <p:spPr>
          <a:xfrm rot="19241870">
            <a:off x="-76200" y="24132"/>
            <a:ext cx="1828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chemeClr val="bg1"/>
                </a:solidFill>
              </a:rPr>
              <a:t>Case </a:t>
            </a:r>
          </a:p>
          <a:p>
            <a:pPr algn="ctr"/>
            <a:r>
              <a:rPr lang="en-US" sz="4400">
                <a:solidFill>
                  <a:schemeClr val="bg1"/>
                </a:solidFill>
              </a:rPr>
              <a:t>Study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86E07AE-326C-4A8B-AF26-906BE245377B}"/>
              </a:ext>
            </a:extLst>
          </p:cNvPr>
          <p:cNvCxnSpPr>
            <a:cxnSpLocks/>
          </p:cNvCxnSpPr>
          <p:nvPr/>
        </p:nvCxnSpPr>
        <p:spPr>
          <a:xfrm flipV="1">
            <a:off x="5933440" y="1717040"/>
            <a:ext cx="0" cy="456557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47841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DA76CFE-C9DF-40C9-80BC-46825E044FBF}"/>
              </a:ext>
            </a:extLst>
          </p:cNvPr>
          <p:cNvSpPr txBox="1"/>
          <p:nvPr/>
        </p:nvSpPr>
        <p:spPr>
          <a:xfrm rot="16200000">
            <a:off x="-2997489" y="2959838"/>
            <a:ext cx="6938799" cy="9378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>
                <a:cs typeface="Calibri"/>
              </a:rPr>
              <a:t>Teacher 1</a:t>
            </a:r>
          </a:p>
          <a:p>
            <a:pPr algn="ctr"/>
            <a:endParaRPr lang="en-US">
              <a:cs typeface="Calibri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37649C1-B5D1-4F5D-818B-B4F473DB16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2878919"/>
              </p:ext>
            </p:extLst>
          </p:nvPr>
        </p:nvGraphicFramePr>
        <p:xfrm>
          <a:off x="943427" y="14514"/>
          <a:ext cx="11249444" cy="6843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4722">
                  <a:extLst>
                    <a:ext uri="{9D8B030D-6E8A-4147-A177-3AD203B41FA5}">
                      <a16:colId xmlns:a16="http://schemas.microsoft.com/office/drawing/2014/main" val="3348041452"/>
                    </a:ext>
                  </a:extLst>
                </a:gridCol>
                <a:gridCol w="5624722">
                  <a:extLst>
                    <a:ext uri="{9D8B030D-6E8A-4147-A177-3AD203B41FA5}">
                      <a16:colId xmlns:a16="http://schemas.microsoft.com/office/drawing/2014/main" val="2940992571"/>
                    </a:ext>
                  </a:extLst>
                </a:gridCol>
              </a:tblGrid>
              <a:tr h="513781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Low Difficulty/ High Complexity​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High Difficulty/ High Complexity​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7183752"/>
                  </a:ext>
                </a:extLst>
              </a:tr>
              <a:tr h="2852082">
                <a:tc>
                  <a:txBody>
                    <a:bodyPr/>
                    <a:lstStyle/>
                    <a:p>
                      <a:pPr marL="342900" lvl="0" indent="-342900" rtl="0" fontAlgn="base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400">
                          <a:effectLst/>
                        </a:rPr>
                        <a:t>Jigsaw Method​</a:t>
                      </a:r>
                    </a:p>
                    <a:p>
                      <a:pPr marL="342900" lvl="0" indent="-342900" rtl="0" fontAlgn="base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400">
                          <a:effectLst/>
                        </a:rPr>
                        <a:t>Using manipulatives and    </a:t>
                      </a:r>
                    </a:p>
                    <a:p>
                      <a:pPr marL="0" lvl="0" indent="0">
                        <a:lnSpc>
                          <a:spcPct val="150000"/>
                        </a:lnSpc>
                        <a:buNone/>
                      </a:pPr>
                      <a:r>
                        <a:rPr lang="en-US" sz="2400">
                          <a:effectLst/>
                        </a:rPr>
                        <a:t>               tools strategically​</a:t>
                      </a:r>
                      <a:endParaRPr lang="en-US"/>
                    </a:p>
                    <a:p>
                      <a:pPr marL="342900" lvl="0" indent="-342900" rtl="0" fontAlgn="base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400">
                          <a:effectLst/>
                        </a:rPr>
                        <a:t>Reciprocal Teaching 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 rtl="0" fontAlgn="base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400">
                          <a:effectLst/>
                        </a:rPr>
                        <a:t>Making connections through real life </a:t>
                      </a:r>
                      <a:endParaRPr lang="en-US"/>
                    </a:p>
                    <a:p>
                      <a:pPr marL="0" lvl="0" indent="0" algn="l">
                        <a:lnSpc>
                          <a:spcPct val="150000"/>
                        </a:lnSpc>
                        <a:buNone/>
                      </a:pPr>
                      <a:r>
                        <a:rPr lang="en-US" sz="2400">
                          <a:effectLst/>
                        </a:rPr>
                        <a:t>                  investigations​</a:t>
                      </a:r>
                    </a:p>
                    <a:p>
                      <a:pPr marL="342900" lvl="0" indent="-342900" algn="l" rtl="0" fontAlgn="base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400">
                          <a:effectLst/>
                        </a:rPr>
                        <a:t>Peer to Peer feedback on </a:t>
                      </a:r>
                    </a:p>
                    <a:p>
                      <a:pPr marL="0" lvl="0" indent="0" algn="l">
                        <a:lnSpc>
                          <a:spcPct val="150000"/>
                        </a:lnSpc>
                        <a:buNone/>
                      </a:pPr>
                      <a:r>
                        <a:rPr lang="en-US" sz="2400">
                          <a:effectLst/>
                        </a:rPr>
                        <a:t>                  an argumentative essay​</a:t>
                      </a:r>
                      <a:endParaRPr lang="en-US"/>
                    </a:p>
                    <a:p>
                      <a:pPr rtl="0" fontAlgn="base">
                        <a:lnSpc>
                          <a:spcPct val="150000"/>
                        </a:lnSpc>
                      </a:pPr>
                      <a:r>
                        <a:rPr lang="en-US" sz="2400">
                          <a:effectLst/>
                        </a:rPr>
                        <a:t>​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7227133"/>
                  </a:ext>
                </a:extLst>
              </a:tr>
              <a:tr h="627954"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50000"/>
                        </a:lnSpc>
                      </a:pPr>
                      <a:r>
                        <a:rPr lang="en-US" sz="2400">
                          <a:effectLst/>
                        </a:rPr>
                        <a:t>Low Difficulty/ Low Complexity​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50000"/>
                        </a:lnSpc>
                      </a:pPr>
                      <a:r>
                        <a:rPr lang="en-US" sz="2400">
                          <a:effectLst/>
                        </a:rPr>
                        <a:t>High Difficulty/ Low Complexity​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515897"/>
                  </a:ext>
                </a:extLst>
              </a:tr>
              <a:tr h="2849669">
                <a:tc>
                  <a:txBody>
                    <a:bodyPr/>
                    <a:lstStyle/>
                    <a:p>
                      <a:pPr marL="342900" lvl="0" indent="-342900" rtl="0" fontAlgn="base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400">
                          <a:effectLst/>
                        </a:rPr>
                        <a:t>Chunking​</a:t>
                      </a:r>
                    </a:p>
                    <a:p>
                      <a:pPr marL="342900" lvl="0" indent="-342900" rtl="0" fontAlgn="base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400">
                          <a:effectLst/>
                        </a:rPr>
                        <a:t>Collaborating with partners ​</a:t>
                      </a:r>
                    </a:p>
                    <a:p>
                      <a:pPr marL="342900" lvl="0" indent="-342900" rtl="0" fontAlgn="base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400">
                          <a:effectLst/>
                        </a:rPr>
                        <a:t>Visuals- Anchor Charts​</a:t>
                      </a:r>
                    </a:p>
                    <a:p>
                      <a:pPr marL="342900" lvl="0" indent="-342900" rtl="0" fontAlgn="base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400">
                          <a:effectLst/>
                        </a:rPr>
                        <a:t>Defining vocabulary​</a:t>
                      </a:r>
                    </a:p>
                    <a:p>
                      <a:pPr marL="342900" lvl="0" indent="-342900" rtl="0" fontAlgn="base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400">
                          <a:effectLst/>
                        </a:rPr>
                        <a:t>Sentence or response frames​</a:t>
                      </a:r>
                      <a:endParaRPr lang="en-US" sz="2400">
                        <a:effectLst/>
                        <a:latin typeface="Arial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rtl="0" fontAlgn="base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400">
                          <a:effectLst/>
                        </a:rPr>
                        <a:t>Number talks​</a:t>
                      </a:r>
                    </a:p>
                    <a:p>
                      <a:pPr marL="342900" lvl="0" indent="-342900" rtl="0" fontAlgn="base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400">
                          <a:effectLst/>
                        </a:rPr>
                        <a:t>Annotating​</a:t>
                      </a:r>
                    </a:p>
                    <a:p>
                      <a:pPr marL="342900" lvl="0" indent="-342900" rtl="0" fontAlgn="base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400">
                          <a:effectLst/>
                        </a:rPr>
                        <a:t>Multi step problems​</a:t>
                      </a:r>
                      <a:endParaRPr lang="en-US" sz="2400">
                        <a:effectLst/>
                        <a:latin typeface="Arial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2992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12325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7D5F3-2C9B-4D46-B773-6704465D9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087"/>
            <a:ext cx="10515600" cy="1325563"/>
          </a:xfrm>
        </p:spPr>
        <p:txBody>
          <a:bodyPr/>
          <a:lstStyle/>
          <a:p>
            <a:pPr algn="ctr"/>
            <a:r>
              <a:rPr lang="en-US" b="1">
                <a:cs typeface="Calibri Light"/>
              </a:rPr>
              <a:t>Let's look at </a:t>
            </a:r>
            <a:r>
              <a:rPr lang="en-US" b="1" u="sng">
                <a:cs typeface="Calibri Light"/>
              </a:rPr>
              <a:t>Teacher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D552E-831F-457A-B777-A6A4D6D6D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0" y="1883135"/>
            <a:ext cx="5257800" cy="435133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b="1">
                <a:cs typeface="Calibri"/>
              </a:rPr>
              <a:t>Task:</a:t>
            </a:r>
            <a:endParaRPr lang="en-US" b="1"/>
          </a:p>
          <a:p>
            <a:pPr marL="457200" indent="-457200"/>
            <a:r>
              <a:rPr lang="en-US">
                <a:cs typeface="Calibri"/>
              </a:rPr>
              <a:t>On your quadrant take away any strategies </a:t>
            </a:r>
            <a:r>
              <a:rPr lang="en-US" u="sng">
                <a:cs typeface="Calibri"/>
              </a:rPr>
              <a:t>Teacher 2 DID NOT use</a:t>
            </a:r>
            <a:r>
              <a:rPr lang="en-US">
                <a:cs typeface="Calibri"/>
              </a:rPr>
              <a:t>.</a:t>
            </a:r>
          </a:p>
          <a:p>
            <a:pPr marL="457200" indent="-457200"/>
            <a:endParaRPr lang="en-US">
              <a:cs typeface="Calibri"/>
            </a:endParaRPr>
          </a:p>
          <a:p>
            <a:pPr marL="0" indent="0">
              <a:buNone/>
            </a:pPr>
            <a:r>
              <a:rPr lang="en-US" b="1">
                <a:ea typeface="+mn-lt"/>
                <a:cs typeface="+mn-lt"/>
              </a:rPr>
              <a:t>Guiding Questions:</a:t>
            </a:r>
          </a:p>
          <a:p>
            <a:pPr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Look at your data for </a:t>
            </a:r>
            <a:r>
              <a:rPr lang="en-US" u="sng">
                <a:ea typeface="+mn-lt"/>
                <a:cs typeface="+mn-lt"/>
              </a:rPr>
              <a:t>teacher 2</a:t>
            </a:r>
            <a:r>
              <a:rPr lang="en-US">
                <a:ea typeface="+mn-lt"/>
                <a:cs typeface="+mn-lt"/>
              </a:rPr>
              <a:t>; what connections can you make to the strategies used?</a:t>
            </a:r>
          </a:p>
          <a:p>
            <a:pPr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How are the strategies distributed on the chart?</a:t>
            </a:r>
          </a:p>
          <a:p>
            <a:pPr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Particularly where did each strategy fall on the quadrant?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73B875-9190-4E24-83C4-AE26FCAC5EA1}"/>
              </a:ext>
            </a:extLst>
          </p:cNvPr>
          <p:cNvSpPr txBox="1"/>
          <p:nvPr/>
        </p:nvSpPr>
        <p:spPr>
          <a:xfrm>
            <a:off x="6906423" y="1686522"/>
            <a:ext cx="48514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400" b="1"/>
              <a:t>Teacher 2 Strategies</a:t>
            </a:r>
          </a:p>
          <a:p>
            <a:pPr algn="ctr" fontAlgn="base"/>
            <a:endParaRPr lang="en-US" sz="240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/>
              <a:t>Making connections through real life investigations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/>
              <a:t>Peer to Peer Feedback on an Argumentative Essay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/>
              <a:t>Chunking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/>
              <a:t>Collaborating with partners 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/>
              <a:t>Visuals – Anchor Charts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/>
              <a:t>Defining vocabulary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/>
              <a:t>Sentence or Response Frames </a:t>
            </a:r>
          </a:p>
          <a:p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D4B15D4-494F-41CF-BC46-D79F4F0EDB0E}"/>
              </a:ext>
            </a:extLst>
          </p:cNvPr>
          <p:cNvSpPr/>
          <p:nvPr/>
        </p:nvSpPr>
        <p:spPr>
          <a:xfrm rot="19944179">
            <a:off x="-271593" y="-70832"/>
            <a:ext cx="2219586" cy="18607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45FF76-9A1C-4F46-9D70-6808E536AF94}"/>
              </a:ext>
            </a:extLst>
          </p:cNvPr>
          <p:cNvSpPr txBox="1"/>
          <p:nvPr/>
        </p:nvSpPr>
        <p:spPr>
          <a:xfrm rot="19241870">
            <a:off x="-76201" y="83593"/>
            <a:ext cx="1828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chemeClr val="bg1"/>
                </a:solidFill>
              </a:rPr>
              <a:t>Case </a:t>
            </a:r>
          </a:p>
          <a:p>
            <a:pPr algn="ctr"/>
            <a:r>
              <a:rPr lang="en-US" sz="4400">
                <a:solidFill>
                  <a:schemeClr val="bg1"/>
                </a:solidFill>
              </a:rPr>
              <a:t>Study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4AFEE3D-6AA0-4820-8C88-D45A0F567F5C}"/>
              </a:ext>
            </a:extLst>
          </p:cNvPr>
          <p:cNvCxnSpPr>
            <a:cxnSpLocks/>
          </p:cNvCxnSpPr>
          <p:nvPr/>
        </p:nvCxnSpPr>
        <p:spPr>
          <a:xfrm flipV="1">
            <a:off x="6512560" y="1686522"/>
            <a:ext cx="0" cy="456557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5821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4B08D-FBA6-4134-981F-6C1752DAB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411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cs typeface="Calibri Light"/>
              </a:rPr>
              <a:t>Learning Outcomes for Sessions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824C8-9F7D-40F9-AD97-5396AD1CF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1453"/>
            <a:ext cx="10892971" cy="4351338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>
              <a:lnSpc>
                <a:spcPct val="110000"/>
              </a:lnSpc>
              <a:buFont typeface="Wingdings" panose="020B0604020202020204" pitchFamily="34" charset="0"/>
              <a:buChar char="q"/>
            </a:pPr>
            <a:r>
              <a:rPr lang="en-US" sz="3200" dirty="0">
                <a:ea typeface="+mn-lt"/>
                <a:cs typeface="+mn-lt"/>
              </a:rPr>
              <a:t>  I can articulate how rigor is comprised of difficulty and complexity</a:t>
            </a:r>
            <a:endParaRPr lang="en-US" dirty="0">
              <a:cs typeface="Calibri" panose="020F0502020204030204"/>
            </a:endParaRPr>
          </a:p>
          <a:p>
            <a:pPr>
              <a:lnSpc>
                <a:spcPct val="110000"/>
              </a:lnSpc>
              <a:buFont typeface="Wingdings" panose="020B0604020202020204" pitchFamily="34" charset="0"/>
              <a:buChar char="q"/>
            </a:pPr>
            <a:endParaRPr lang="en-US" sz="3200" dirty="0">
              <a:ea typeface="+mn-lt"/>
              <a:cs typeface="+mn-lt"/>
            </a:endParaRPr>
          </a:p>
          <a:p>
            <a:pPr>
              <a:lnSpc>
                <a:spcPct val="100000"/>
              </a:lnSpc>
              <a:buFont typeface="Wingdings" panose="020B0604020202020204" pitchFamily="34" charset="0"/>
              <a:buChar char="q"/>
            </a:pPr>
            <a:r>
              <a:rPr lang="en-US" sz="3200" dirty="0">
                <a:ea typeface="+mn-lt"/>
                <a:cs typeface="+mn-lt"/>
              </a:rPr>
              <a:t>  I can identify levels of difficulty and complexity within Tier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>
                <a:ea typeface="+mn-lt"/>
                <a:cs typeface="+mn-lt"/>
              </a:rPr>
              <a:t>     1 strategies</a:t>
            </a:r>
            <a:endParaRPr lang="en-US" dirty="0">
              <a:cs typeface="Calibri" panose="020F0502020204030204"/>
            </a:endParaRPr>
          </a:p>
          <a:p>
            <a:pPr>
              <a:lnSpc>
                <a:spcPct val="100000"/>
              </a:lnSpc>
              <a:buFont typeface="Wingdings" panose="020B0604020202020204" pitchFamily="34" charset="0"/>
              <a:buChar char="q"/>
            </a:pPr>
            <a:endParaRPr lang="en-US" sz="3200" dirty="0">
              <a:ea typeface="+mn-lt"/>
              <a:cs typeface="+mn-lt"/>
            </a:endParaRPr>
          </a:p>
          <a:p>
            <a:pPr>
              <a:lnSpc>
                <a:spcPct val="100000"/>
              </a:lnSpc>
              <a:buFont typeface="Wingdings" panose="020B0604020202020204" pitchFamily="34" charset="0"/>
              <a:buChar char="q"/>
            </a:pPr>
            <a:r>
              <a:rPr lang="en-US" sz="3200" dirty="0">
                <a:ea typeface="+mn-lt"/>
                <a:cs typeface="+mn-lt"/>
              </a:rPr>
              <a:t>  I can apply this knowledge when meeting with my collaborative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>
                <a:ea typeface="+mn-lt"/>
                <a:cs typeface="+mn-lt"/>
              </a:rPr>
              <a:t>      team to improve Tier 1</a:t>
            </a:r>
          </a:p>
          <a:p>
            <a:endParaRPr lang="en-US" dirty="0">
              <a:cs typeface="Calibri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8949C89-D0A4-4092-8C8E-977305E7EDC5}"/>
              </a:ext>
            </a:extLst>
          </p:cNvPr>
          <p:cNvCxnSpPr/>
          <p:nvPr/>
        </p:nvCxnSpPr>
        <p:spPr>
          <a:xfrm>
            <a:off x="1432560" y="1310640"/>
            <a:ext cx="9398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80576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DA76CFE-C9DF-40C9-80BC-46825E044FBF}"/>
              </a:ext>
            </a:extLst>
          </p:cNvPr>
          <p:cNvSpPr txBox="1"/>
          <p:nvPr/>
        </p:nvSpPr>
        <p:spPr>
          <a:xfrm rot="16200000">
            <a:off x="-2948855" y="2916363"/>
            <a:ext cx="6861068" cy="9573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>
                <a:cs typeface="Calibri"/>
              </a:rPr>
              <a:t>Teacher 2</a:t>
            </a:r>
          </a:p>
          <a:p>
            <a:pPr algn="ctr"/>
            <a:endParaRPr lang="en-US">
              <a:cs typeface="Calibri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37649C1-B5D1-4F5D-818B-B4F473DB16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130922"/>
              </p:ext>
            </p:extLst>
          </p:nvPr>
        </p:nvGraphicFramePr>
        <p:xfrm>
          <a:off x="947615" y="-19538"/>
          <a:ext cx="11249444" cy="68228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4722">
                  <a:extLst>
                    <a:ext uri="{9D8B030D-6E8A-4147-A177-3AD203B41FA5}">
                      <a16:colId xmlns:a16="http://schemas.microsoft.com/office/drawing/2014/main" val="3348041452"/>
                    </a:ext>
                  </a:extLst>
                </a:gridCol>
                <a:gridCol w="5624722">
                  <a:extLst>
                    <a:ext uri="{9D8B030D-6E8A-4147-A177-3AD203B41FA5}">
                      <a16:colId xmlns:a16="http://schemas.microsoft.com/office/drawing/2014/main" val="2940992571"/>
                    </a:ext>
                  </a:extLst>
                </a:gridCol>
              </a:tblGrid>
              <a:tr h="505832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Low Difficulty/ High Complexity​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High Difficulty/ High Complexity​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7183752"/>
                  </a:ext>
                </a:extLst>
              </a:tr>
              <a:tr h="2835015">
                <a:tc>
                  <a:txBody>
                    <a:bodyPr/>
                    <a:lstStyle/>
                    <a:p>
                      <a:pPr marL="0" lvl="0" indent="0" rtl="0" fontAlgn="base">
                        <a:lnSpc>
                          <a:spcPct val="150000"/>
                        </a:lnSpc>
                        <a:buNone/>
                      </a:pPr>
                      <a:endParaRPr lang="en-US" sz="2400">
                        <a:effectLst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 rtl="0" fontAlgn="base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400">
                          <a:effectLst/>
                        </a:rPr>
                        <a:t>Making connections through real life </a:t>
                      </a:r>
                      <a:endParaRPr lang="en-US"/>
                    </a:p>
                    <a:p>
                      <a:pPr marL="0" lvl="0" indent="0" algn="l">
                        <a:lnSpc>
                          <a:spcPct val="150000"/>
                        </a:lnSpc>
                        <a:buNone/>
                      </a:pPr>
                      <a:r>
                        <a:rPr lang="en-US" sz="2400">
                          <a:effectLst/>
                        </a:rPr>
                        <a:t>              investigations​</a:t>
                      </a:r>
                    </a:p>
                    <a:p>
                      <a:pPr marL="342900" lvl="0" indent="-342900" algn="l" rtl="0" fontAlgn="base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400">
                          <a:effectLst/>
                        </a:rPr>
                        <a:t>Peer to Peer feedback on</a:t>
                      </a:r>
                    </a:p>
                    <a:p>
                      <a:pPr marL="0" lvl="0" indent="0" algn="l">
                        <a:lnSpc>
                          <a:spcPct val="150000"/>
                        </a:lnSpc>
                        <a:buNone/>
                      </a:pPr>
                      <a:r>
                        <a:rPr lang="en-US" sz="2400">
                          <a:effectLst/>
                        </a:rPr>
                        <a:t>              an argumentative essay​</a:t>
                      </a:r>
                      <a:endParaRPr lang="en-US"/>
                    </a:p>
                    <a:p>
                      <a:pPr rtl="0" fontAlgn="base">
                        <a:lnSpc>
                          <a:spcPct val="150000"/>
                        </a:lnSpc>
                      </a:pPr>
                      <a:r>
                        <a:rPr lang="en-US" sz="2400">
                          <a:effectLst/>
                        </a:rPr>
                        <a:t>​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7227133"/>
                  </a:ext>
                </a:extLst>
              </a:tr>
              <a:tr h="635231"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50000"/>
                        </a:lnSpc>
                      </a:pPr>
                      <a:r>
                        <a:rPr lang="en-US" sz="2400">
                          <a:effectLst/>
                        </a:rPr>
                        <a:t>Low Difficulty/ Low Complexity​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50000"/>
                        </a:lnSpc>
                      </a:pPr>
                      <a:r>
                        <a:rPr lang="en-US" sz="2400">
                          <a:effectLst/>
                        </a:rPr>
                        <a:t>High Difficulty/ Low Complexity​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515897"/>
                  </a:ext>
                </a:extLst>
              </a:tr>
              <a:tr h="2846773">
                <a:tc>
                  <a:txBody>
                    <a:bodyPr/>
                    <a:lstStyle/>
                    <a:p>
                      <a:pPr marL="342900" lvl="0" indent="-342900" rtl="0" fontAlgn="base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400">
                          <a:effectLst/>
                        </a:rPr>
                        <a:t>Chunking​</a:t>
                      </a:r>
                    </a:p>
                    <a:p>
                      <a:pPr marL="342900" lvl="0" indent="-342900" rtl="0" fontAlgn="base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400">
                          <a:effectLst/>
                        </a:rPr>
                        <a:t>Collaborating with partners ​</a:t>
                      </a:r>
                    </a:p>
                    <a:p>
                      <a:pPr marL="342900" lvl="0" indent="-342900" rtl="0" fontAlgn="base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400">
                          <a:effectLst/>
                        </a:rPr>
                        <a:t>Visuals- Anchor Charts​</a:t>
                      </a:r>
                    </a:p>
                    <a:p>
                      <a:pPr marL="342900" lvl="0" indent="-342900" rtl="0" fontAlgn="base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400">
                          <a:effectLst/>
                        </a:rPr>
                        <a:t>Defining vocabulary​</a:t>
                      </a:r>
                    </a:p>
                    <a:p>
                      <a:pPr marL="342900" lvl="0" indent="-342900" rtl="0" fontAlgn="base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400">
                          <a:effectLst/>
                        </a:rPr>
                        <a:t>Sentence or response frames​</a:t>
                      </a:r>
                      <a:endParaRPr lang="en-US" sz="2400">
                        <a:effectLst/>
                        <a:latin typeface="Arial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 fontAlgn="base">
                        <a:lnSpc>
                          <a:spcPct val="150000"/>
                        </a:lnSpc>
                        <a:buNone/>
                      </a:pPr>
                      <a:endParaRPr lang="en-US" sz="2400">
                        <a:effectLst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2992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24152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7D5F3-2C9B-4D46-B773-6704465D9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087"/>
            <a:ext cx="10515600" cy="1325563"/>
          </a:xfrm>
        </p:spPr>
        <p:txBody>
          <a:bodyPr/>
          <a:lstStyle/>
          <a:p>
            <a:pPr algn="ctr"/>
            <a:r>
              <a:rPr lang="en-US" b="1">
                <a:cs typeface="Calibri Light"/>
              </a:rPr>
              <a:t>Let's look at </a:t>
            </a:r>
            <a:r>
              <a:rPr lang="en-US" b="1" u="sng">
                <a:cs typeface="Calibri Light"/>
              </a:rPr>
              <a:t>Teacher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D552E-831F-457A-B777-A6A4D6D6D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06693"/>
            <a:ext cx="5410200" cy="435133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b="1">
                <a:cs typeface="Calibri"/>
              </a:rPr>
              <a:t>Task:</a:t>
            </a:r>
            <a:endParaRPr lang="en-US" b="1"/>
          </a:p>
          <a:p>
            <a:pPr marL="457200" indent="-457200"/>
            <a:r>
              <a:rPr lang="en-US">
                <a:cs typeface="Calibri"/>
              </a:rPr>
              <a:t>On your quadrant take away any strategies </a:t>
            </a:r>
            <a:r>
              <a:rPr lang="en-US" u="sng">
                <a:cs typeface="Calibri"/>
              </a:rPr>
              <a:t>Teacher 3 DID NOT use</a:t>
            </a:r>
            <a:r>
              <a:rPr lang="en-US">
                <a:cs typeface="Calibri"/>
              </a:rPr>
              <a:t>.</a:t>
            </a:r>
          </a:p>
          <a:p>
            <a:pPr marL="457200" indent="-457200"/>
            <a:endParaRPr lang="en-US">
              <a:cs typeface="Calibri"/>
            </a:endParaRPr>
          </a:p>
          <a:p>
            <a:pPr marL="0" indent="0">
              <a:buNone/>
            </a:pPr>
            <a:r>
              <a:rPr lang="en-US" b="1">
                <a:ea typeface="+mn-lt"/>
                <a:cs typeface="+mn-lt"/>
              </a:rPr>
              <a:t>Guiding Questions:</a:t>
            </a:r>
          </a:p>
          <a:p>
            <a:pPr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Look at your data for </a:t>
            </a:r>
            <a:r>
              <a:rPr lang="en-US" u="sng">
                <a:ea typeface="+mn-lt"/>
                <a:cs typeface="+mn-lt"/>
              </a:rPr>
              <a:t>teacher 3</a:t>
            </a:r>
            <a:r>
              <a:rPr lang="en-US">
                <a:ea typeface="+mn-lt"/>
                <a:cs typeface="+mn-lt"/>
              </a:rPr>
              <a:t>; what connections can you make to the strategies used?</a:t>
            </a:r>
          </a:p>
          <a:p>
            <a:pPr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How are the strategies distributed on the chart?</a:t>
            </a:r>
          </a:p>
          <a:p>
            <a:pPr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Particularly where did each strategy fall on the quadrant?</a:t>
            </a:r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FB721F1-CCE9-43D5-A2FC-782A4BC6DD8A}"/>
              </a:ext>
            </a:extLst>
          </p:cNvPr>
          <p:cNvSpPr/>
          <p:nvPr/>
        </p:nvSpPr>
        <p:spPr>
          <a:xfrm rot="19944179">
            <a:off x="-271593" y="-123482"/>
            <a:ext cx="2219586" cy="18607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8B4DA0-8DFA-4067-9190-CEBE6A7394FF}"/>
              </a:ext>
            </a:extLst>
          </p:cNvPr>
          <p:cNvSpPr txBox="1"/>
          <p:nvPr/>
        </p:nvSpPr>
        <p:spPr>
          <a:xfrm rot="19241870">
            <a:off x="-76201" y="83593"/>
            <a:ext cx="1828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chemeClr val="bg1"/>
                </a:solidFill>
              </a:rPr>
              <a:t>Case </a:t>
            </a:r>
          </a:p>
          <a:p>
            <a:pPr algn="ctr"/>
            <a:r>
              <a:rPr lang="en-US" sz="4400">
                <a:solidFill>
                  <a:schemeClr val="bg1"/>
                </a:solidFill>
              </a:rPr>
              <a:t>Study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200D6D-D7B8-472C-AD6B-9E3E65853B5E}"/>
              </a:ext>
            </a:extLst>
          </p:cNvPr>
          <p:cNvSpPr txBox="1"/>
          <p:nvPr/>
        </p:nvSpPr>
        <p:spPr>
          <a:xfrm>
            <a:off x="6754023" y="2145483"/>
            <a:ext cx="48514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400" b="1"/>
              <a:t>Teacher 3 Strategies</a:t>
            </a:r>
          </a:p>
          <a:p>
            <a:pPr algn="ctr" fontAlgn="base"/>
            <a:endParaRPr lang="en-US" sz="240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/>
              <a:t>Making connections through real life investigations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/>
              <a:t>Peer to Peer Feedback on an Argumentative Essay </a:t>
            </a:r>
          </a:p>
          <a:p>
            <a:pPr fontAlgn="base"/>
            <a:endParaRPr lang="en-US" sz="2400"/>
          </a:p>
          <a:p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CC915C7-4A28-464F-A3ED-41EA000C5503}"/>
              </a:ext>
            </a:extLst>
          </p:cNvPr>
          <p:cNvCxnSpPr>
            <a:cxnSpLocks/>
          </p:cNvCxnSpPr>
          <p:nvPr/>
        </p:nvCxnSpPr>
        <p:spPr>
          <a:xfrm flipV="1">
            <a:off x="6364459" y="1661160"/>
            <a:ext cx="0" cy="456557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48448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DA76CFE-C9DF-40C9-80BC-46825E044FBF}"/>
              </a:ext>
            </a:extLst>
          </p:cNvPr>
          <p:cNvSpPr txBox="1"/>
          <p:nvPr/>
        </p:nvSpPr>
        <p:spPr>
          <a:xfrm rot="16200000">
            <a:off x="-3022164" y="2862592"/>
            <a:ext cx="6988148" cy="9378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>
                <a:cs typeface="Calibri"/>
              </a:rPr>
              <a:t>Teacher 3</a:t>
            </a:r>
          </a:p>
          <a:p>
            <a:pPr algn="ctr"/>
            <a:endParaRPr lang="en-US">
              <a:cs typeface="Calibri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37649C1-B5D1-4F5D-818B-B4F473DB16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503816"/>
              </p:ext>
            </p:extLst>
          </p:nvPr>
        </p:nvGraphicFramePr>
        <p:xfrm>
          <a:off x="943427" y="14514"/>
          <a:ext cx="11248574" cy="6811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4287">
                  <a:extLst>
                    <a:ext uri="{9D8B030D-6E8A-4147-A177-3AD203B41FA5}">
                      <a16:colId xmlns:a16="http://schemas.microsoft.com/office/drawing/2014/main" val="3348041452"/>
                    </a:ext>
                  </a:extLst>
                </a:gridCol>
                <a:gridCol w="5624287">
                  <a:extLst>
                    <a:ext uri="{9D8B030D-6E8A-4147-A177-3AD203B41FA5}">
                      <a16:colId xmlns:a16="http://schemas.microsoft.com/office/drawing/2014/main" val="2940992571"/>
                    </a:ext>
                  </a:extLst>
                </a:gridCol>
              </a:tblGrid>
              <a:tr h="515294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Low Difficulty/ High Complexity​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High Difficulty/ High Complexity​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7183752"/>
                  </a:ext>
                </a:extLst>
              </a:tr>
              <a:tr h="2860482">
                <a:tc>
                  <a:txBody>
                    <a:bodyPr/>
                    <a:lstStyle/>
                    <a:p>
                      <a:pPr marL="0" lvl="0" indent="0" rtl="0" fontAlgn="base">
                        <a:lnSpc>
                          <a:spcPct val="150000"/>
                        </a:lnSpc>
                        <a:buNone/>
                      </a:pPr>
                      <a:endParaRPr lang="en-US" sz="2400">
                        <a:effectLst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 rtl="0" fontAlgn="base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400">
                          <a:effectLst/>
                        </a:rPr>
                        <a:t>Making connections through real life </a:t>
                      </a:r>
                      <a:endParaRPr lang="en-US"/>
                    </a:p>
                    <a:p>
                      <a:pPr marL="0" lvl="0" indent="0" algn="l">
                        <a:lnSpc>
                          <a:spcPct val="150000"/>
                        </a:lnSpc>
                        <a:buNone/>
                      </a:pPr>
                      <a:r>
                        <a:rPr lang="en-US" sz="2400">
                          <a:effectLst/>
                        </a:rPr>
                        <a:t>             investigations​</a:t>
                      </a:r>
                    </a:p>
                    <a:p>
                      <a:pPr marL="342900" lvl="0" indent="-342900" algn="l" rtl="0" fontAlgn="base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400">
                          <a:effectLst/>
                        </a:rPr>
                        <a:t>Peer to Peer feedback on </a:t>
                      </a:r>
                    </a:p>
                    <a:p>
                      <a:pPr marL="0" lvl="0" indent="0" algn="l">
                        <a:lnSpc>
                          <a:spcPct val="150000"/>
                        </a:lnSpc>
                        <a:buNone/>
                      </a:pPr>
                      <a:r>
                        <a:rPr lang="en-US" sz="2400">
                          <a:effectLst/>
                        </a:rPr>
                        <a:t>             an argumentative essay​</a:t>
                      </a:r>
                      <a:endParaRPr lang="en-US"/>
                    </a:p>
                    <a:p>
                      <a:pPr rtl="0" fontAlgn="base">
                        <a:lnSpc>
                          <a:spcPct val="150000"/>
                        </a:lnSpc>
                      </a:pPr>
                      <a:r>
                        <a:rPr lang="en-US" sz="2400">
                          <a:effectLst/>
                        </a:rPr>
                        <a:t>​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7227133"/>
                  </a:ext>
                </a:extLst>
              </a:tr>
              <a:tr h="629804"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50000"/>
                        </a:lnSpc>
                      </a:pPr>
                      <a:r>
                        <a:rPr lang="en-US" sz="2400">
                          <a:effectLst/>
                        </a:rPr>
                        <a:t>Low Difficulty/ Low Complexity​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50000"/>
                        </a:lnSpc>
                      </a:pPr>
                      <a:r>
                        <a:rPr lang="en-US" sz="2400">
                          <a:effectLst/>
                        </a:rPr>
                        <a:t>High Difficulty/ Low Complexity​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515897"/>
                  </a:ext>
                </a:extLst>
              </a:tr>
              <a:tr h="2805494">
                <a:tc>
                  <a:txBody>
                    <a:bodyPr/>
                    <a:lstStyle/>
                    <a:p>
                      <a:pPr marL="0" lvl="0" indent="0" rtl="0" fontAlgn="base">
                        <a:lnSpc>
                          <a:spcPct val="150000"/>
                        </a:lnSpc>
                        <a:buNone/>
                      </a:pPr>
                      <a:endParaRPr lang="en-US" sz="2400">
                        <a:effectLst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 fontAlgn="base">
                        <a:lnSpc>
                          <a:spcPct val="150000"/>
                        </a:lnSpc>
                        <a:buNone/>
                      </a:pPr>
                      <a:endParaRPr lang="en-US" sz="2400">
                        <a:effectLst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2992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99915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7D5F3-2C9B-4D46-B773-6704465D9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087"/>
            <a:ext cx="10515600" cy="1325563"/>
          </a:xfrm>
        </p:spPr>
        <p:txBody>
          <a:bodyPr/>
          <a:lstStyle/>
          <a:p>
            <a:pPr algn="ctr"/>
            <a:r>
              <a:rPr lang="en-US" b="1">
                <a:cs typeface="Calibri Light"/>
              </a:rPr>
              <a:t>Let's look at </a:t>
            </a:r>
            <a:r>
              <a:rPr lang="en-US" b="1" u="sng">
                <a:cs typeface="Calibri Light"/>
              </a:rPr>
              <a:t>Teacher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D552E-831F-457A-B777-A6A4D6D6D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8348"/>
            <a:ext cx="5125720" cy="4351338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None/>
            </a:pPr>
            <a:r>
              <a:rPr lang="en-US" b="1">
                <a:cs typeface="Calibri"/>
              </a:rPr>
              <a:t>Task:</a:t>
            </a:r>
            <a:endParaRPr lang="en-US" b="1"/>
          </a:p>
          <a:p>
            <a:pPr marL="457200" indent="-457200"/>
            <a:r>
              <a:rPr lang="en-US">
                <a:cs typeface="Calibri"/>
              </a:rPr>
              <a:t>On your quadrant add or take away any strategies </a:t>
            </a:r>
            <a:r>
              <a:rPr lang="en-US" u="sng">
                <a:cs typeface="Calibri"/>
              </a:rPr>
              <a:t>Teacher 4 DID NOT use</a:t>
            </a:r>
            <a:r>
              <a:rPr lang="en-US">
                <a:cs typeface="Calibri"/>
              </a:rPr>
              <a:t>.</a:t>
            </a:r>
          </a:p>
          <a:p>
            <a:pPr marL="457200" indent="-457200"/>
            <a:endParaRPr lang="en-US">
              <a:cs typeface="Calibri"/>
            </a:endParaRPr>
          </a:p>
          <a:p>
            <a:pPr marL="0" indent="0">
              <a:buNone/>
            </a:pPr>
            <a:r>
              <a:rPr lang="en-US" b="1">
                <a:ea typeface="+mn-lt"/>
                <a:cs typeface="+mn-lt"/>
              </a:rPr>
              <a:t>Guiding Questions:</a:t>
            </a:r>
          </a:p>
          <a:p>
            <a:pPr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Look at your data for </a:t>
            </a:r>
            <a:r>
              <a:rPr lang="en-US" u="sng">
                <a:ea typeface="+mn-lt"/>
                <a:cs typeface="+mn-lt"/>
              </a:rPr>
              <a:t>teacher 4</a:t>
            </a:r>
            <a:r>
              <a:rPr lang="en-US">
                <a:ea typeface="+mn-lt"/>
                <a:cs typeface="+mn-lt"/>
              </a:rPr>
              <a:t>; what connections can you make to the strategies used?</a:t>
            </a:r>
          </a:p>
          <a:p>
            <a:pPr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How are the strategies distributed on the chart?</a:t>
            </a:r>
          </a:p>
          <a:p>
            <a:pPr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Particularly where did each strategy fall on the quadrant?</a:t>
            </a:r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DC52707-2FE2-46BB-AB88-64C2E5EEC13E}"/>
              </a:ext>
            </a:extLst>
          </p:cNvPr>
          <p:cNvSpPr/>
          <p:nvPr/>
        </p:nvSpPr>
        <p:spPr>
          <a:xfrm rot="19944179">
            <a:off x="-271594" y="-123483"/>
            <a:ext cx="2219586" cy="18607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488D394-5D36-40F5-89F7-0AD5902C1FAB}"/>
              </a:ext>
            </a:extLst>
          </p:cNvPr>
          <p:cNvCxnSpPr>
            <a:cxnSpLocks/>
          </p:cNvCxnSpPr>
          <p:nvPr/>
        </p:nvCxnSpPr>
        <p:spPr>
          <a:xfrm flipV="1">
            <a:off x="6136640" y="1645920"/>
            <a:ext cx="0" cy="456557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D14853F-E2A7-476E-94F7-D7597533FF11}"/>
              </a:ext>
            </a:extLst>
          </p:cNvPr>
          <p:cNvSpPr txBox="1"/>
          <p:nvPr/>
        </p:nvSpPr>
        <p:spPr>
          <a:xfrm>
            <a:off x="6674381" y="2085437"/>
            <a:ext cx="48514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400" b="1"/>
              <a:t>Teacher 4 Strategies</a:t>
            </a:r>
          </a:p>
          <a:p>
            <a:pPr algn="ctr" fontAlgn="base"/>
            <a:endParaRPr lang="en-US" sz="240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/>
              <a:t>Chunking 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/>
              <a:t>Collaborating with partners 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/>
              <a:t>Visuals – Anchor Charts 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/>
              <a:t>Defining vocabulary 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/>
              <a:t>Sentence or Response Frames </a:t>
            </a:r>
          </a:p>
          <a:p>
            <a:pPr fontAlgn="base"/>
            <a:endParaRPr lang="en-US" sz="2400"/>
          </a:p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F4C2DE-82EA-4385-AA9B-79519C6CF797}"/>
              </a:ext>
            </a:extLst>
          </p:cNvPr>
          <p:cNvSpPr txBox="1"/>
          <p:nvPr/>
        </p:nvSpPr>
        <p:spPr>
          <a:xfrm rot="19241870">
            <a:off x="-76201" y="83593"/>
            <a:ext cx="1828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chemeClr val="bg1"/>
                </a:solidFill>
              </a:rPr>
              <a:t>Case </a:t>
            </a:r>
          </a:p>
          <a:p>
            <a:pPr algn="ctr"/>
            <a:r>
              <a:rPr lang="en-US" sz="4400">
                <a:solidFill>
                  <a:schemeClr val="bg1"/>
                </a:solidFill>
              </a:rPr>
              <a:t>Study</a:t>
            </a:r>
          </a:p>
        </p:txBody>
      </p:sp>
    </p:spTree>
    <p:extLst>
      <p:ext uri="{BB962C8B-B14F-4D97-AF65-F5344CB8AC3E}">
        <p14:creationId xmlns:p14="http://schemas.microsoft.com/office/powerpoint/2010/main" val="29660300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DA76CFE-C9DF-40C9-80BC-46825E044FBF}"/>
              </a:ext>
            </a:extLst>
          </p:cNvPr>
          <p:cNvSpPr txBox="1"/>
          <p:nvPr/>
        </p:nvSpPr>
        <p:spPr>
          <a:xfrm rot="16200000">
            <a:off x="-2990473" y="3007975"/>
            <a:ext cx="6924766" cy="9378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>
                <a:cs typeface="Calibri"/>
              </a:rPr>
              <a:t>Teacher 4</a:t>
            </a:r>
          </a:p>
          <a:p>
            <a:pPr algn="ctr"/>
            <a:endParaRPr lang="en-US">
              <a:cs typeface="Calibri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37649C1-B5D1-4F5D-818B-B4F473DB16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428162"/>
              </p:ext>
            </p:extLst>
          </p:nvPr>
        </p:nvGraphicFramePr>
        <p:xfrm>
          <a:off x="943427" y="14514"/>
          <a:ext cx="11249444" cy="6843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4722">
                  <a:extLst>
                    <a:ext uri="{9D8B030D-6E8A-4147-A177-3AD203B41FA5}">
                      <a16:colId xmlns:a16="http://schemas.microsoft.com/office/drawing/2014/main" val="3348041452"/>
                    </a:ext>
                  </a:extLst>
                </a:gridCol>
                <a:gridCol w="5624722">
                  <a:extLst>
                    <a:ext uri="{9D8B030D-6E8A-4147-A177-3AD203B41FA5}">
                      <a16:colId xmlns:a16="http://schemas.microsoft.com/office/drawing/2014/main" val="2940992571"/>
                    </a:ext>
                  </a:extLst>
                </a:gridCol>
              </a:tblGrid>
              <a:tr h="516844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Low Difficulty/ High Complexity​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High Difficulty/ High Complexity​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7183752"/>
                  </a:ext>
                </a:extLst>
              </a:tr>
              <a:tr h="2828290">
                <a:tc>
                  <a:txBody>
                    <a:bodyPr/>
                    <a:lstStyle/>
                    <a:p>
                      <a:pPr marL="0" lvl="0" indent="0" rtl="0" fontAlgn="base">
                        <a:lnSpc>
                          <a:spcPct val="150000"/>
                        </a:lnSpc>
                        <a:buNone/>
                      </a:pPr>
                      <a:endParaRPr lang="en-US" sz="2400">
                        <a:effectLst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 fontAlgn="base">
                        <a:lnSpc>
                          <a:spcPct val="150000"/>
                        </a:lnSpc>
                        <a:buNone/>
                      </a:pPr>
                      <a:endParaRPr lang="en-US" sz="2400">
                        <a:effectLst/>
                      </a:endParaRPr>
                    </a:p>
                    <a:p>
                      <a:pPr rtl="0" fontAlgn="base">
                        <a:lnSpc>
                          <a:spcPct val="150000"/>
                        </a:lnSpc>
                      </a:pPr>
                      <a:r>
                        <a:rPr lang="en-US" sz="2400">
                          <a:effectLst/>
                        </a:rPr>
                        <a:t>​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7227133"/>
                  </a:ext>
                </a:extLst>
              </a:tr>
              <a:tr h="631697"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50000"/>
                        </a:lnSpc>
                      </a:pPr>
                      <a:r>
                        <a:rPr lang="en-US" sz="2400">
                          <a:effectLst/>
                        </a:rPr>
                        <a:t>Low Difficulty/ Low Complexity​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50000"/>
                        </a:lnSpc>
                      </a:pPr>
                      <a:r>
                        <a:rPr lang="en-US" sz="2400">
                          <a:effectLst/>
                        </a:rPr>
                        <a:t>High Difficulty/ Low Complexity​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515897"/>
                  </a:ext>
                </a:extLst>
              </a:tr>
              <a:tr h="2866655">
                <a:tc>
                  <a:txBody>
                    <a:bodyPr/>
                    <a:lstStyle/>
                    <a:p>
                      <a:pPr marL="342900" lvl="0" indent="-342900" rtl="0" fontAlgn="base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400">
                          <a:effectLst/>
                        </a:rPr>
                        <a:t>Chunking​</a:t>
                      </a:r>
                    </a:p>
                    <a:p>
                      <a:pPr marL="342900" lvl="0" indent="-342900" rtl="0" fontAlgn="base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400">
                          <a:effectLst/>
                        </a:rPr>
                        <a:t>Collaborating with partners ​</a:t>
                      </a:r>
                    </a:p>
                    <a:p>
                      <a:pPr marL="342900" lvl="0" indent="-342900" rtl="0" fontAlgn="base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400">
                          <a:effectLst/>
                        </a:rPr>
                        <a:t>Visuals- Anchor Charts​</a:t>
                      </a:r>
                    </a:p>
                    <a:p>
                      <a:pPr marL="342900" lvl="0" indent="-342900" rtl="0" fontAlgn="base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400">
                          <a:effectLst/>
                        </a:rPr>
                        <a:t>Definig vocabulary​</a:t>
                      </a:r>
                    </a:p>
                    <a:p>
                      <a:pPr marL="342900" lvl="0" indent="-342900" rtl="0" fontAlgn="base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400">
                          <a:effectLst/>
                        </a:rPr>
                        <a:t>Sentence or response frames​</a:t>
                      </a:r>
                      <a:endParaRPr lang="en-US" sz="2400">
                        <a:effectLst/>
                        <a:latin typeface="Arial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 fontAlgn="base">
                        <a:lnSpc>
                          <a:spcPct val="150000"/>
                        </a:lnSpc>
                        <a:buNone/>
                      </a:pPr>
                      <a:endParaRPr lang="en-US" sz="2400">
                        <a:effectLst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2992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62504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7769C-B5A0-4F95-AA47-7A3152DAA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5686" y="7484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cs typeface="Calibri Light"/>
              </a:rPr>
              <a:t>AHAs, Take Away, Next Steps?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6977E-BFA2-4EF8-9799-D00F343FB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6828" y="1716768"/>
            <a:ext cx="5653315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>
                <a:cs typeface="Calibri"/>
              </a:rPr>
              <a:t>How can I use this as an instructional leader?</a:t>
            </a:r>
          </a:p>
          <a:p>
            <a:pPr marL="0" indent="0">
              <a:buNone/>
            </a:pPr>
            <a:endParaRPr lang="en-US" sz="3200">
              <a:cs typeface="Calibri"/>
            </a:endParaRPr>
          </a:p>
          <a:p>
            <a:r>
              <a:rPr lang="en-US" sz="3200">
                <a:cs typeface="Calibri"/>
              </a:rPr>
              <a:t>Do you have teachers always in one quadrant over the other?</a:t>
            </a:r>
            <a:endParaRPr lang="en-US"/>
          </a:p>
          <a:p>
            <a:endParaRPr lang="en-US" sz="3200">
              <a:cs typeface="Calibri"/>
            </a:endParaRPr>
          </a:p>
          <a:p>
            <a:r>
              <a:rPr lang="en-US" sz="3200">
                <a:cs typeface="Calibri"/>
              </a:rPr>
              <a:t>What parts do I still need clarity on?</a:t>
            </a:r>
          </a:p>
          <a:p>
            <a:endParaRPr lang="en-US">
              <a:cs typeface="Calibri"/>
            </a:endParaRPr>
          </a:p>
        </p:txBody>
      </p: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A968500A-43CF-4791-A03F-795F3DDD10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25" t="1049" r="20677" b="-1399"/>
          <a:stretch/>
        </p:blipFill>
        <p:spPr>
          <a:xfrm rot="20940000">
            <a:off x="-253316" y="360000"/>
            <a:ext cx="5428350" cy="60357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87AB9FB-1D25-4882-A5C1-24298F1DD780}"/>
              </a:ext>
            </a:extLst>
          </p:cNvPr>
          <p:cNvCxnSpPr/>
          <p:nvPr/>
        </p:nvCxnSpPr>
        <p:spPr>
          <a:xfrm flipV="1">
            <a:off x="4604657" y="1207531"/>
            <a:ext cx="7206343" cy="435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70507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913A399-2790-49BE-940A-C1470B8CE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2292"/>
            <a:ext cx="10515600" cy="874008"/>
          </a:xfrm>
        </p:spPr>
        <p:txBody>
          <a:bodyPr/>
          <a:lstStyle/>
          <a:p>
            <a:pPr algn="ctr"/>
            <a:r>
              <a:rPr lang="en-US" b="1">
                <a:cs typeface="Calibri Light"/>
              </a:rPr>
              <a:t>Hattie Effect Size</a:t>
            </a:r>
            <a:endParaRPr lang="en-US" b="1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9E8C66-EB1B-4608-841B-39D87C103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525" y="1244146"/>
            <a:ext cx="10769407" cy="543444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Jigsaw method – 1.2</a:t>
            </a:r>
          </a:p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Making connections through real life investigations – 0.86</a:t>
            </a:r>
          </a:p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Peer to Peer Feedback on an Argumentative Essay – 0.83 </a:t>
            </a:r>
            <a:r>
              <a:rPr lang="en-US" sz="1200">
                <a:ea typeface="+mn-lt"/>
                <a:cs typeface="+mn-lt"/>
              </a:rPr>
              <a:t>(Seeking Feedback from Peers)</a:t>
            </a: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Reciprocal teaching – 0.74</a:t>
            </a:r>
          </a:p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Annotating – 0.5</a:t>
            </a:r>
          </a:p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Cooperative Learning - .40</a:t>
            </a:r>
          </a:p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Using manipulatives and tools strategically – 0.30</a:t>
            </a:r>
          </a:p>
          <a:p>
            <a:pPr marL="0" indent="0">
              <a:buNone/>
            </a:pPr>
            <a:endParaRPr lang="en-US"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en-US">
                <a:cs typeface="Calibri"/>
              </a:rPr>
              <a:t>What are collaborative teams doing to make the biggest impact?</a:t>
            </a:r>
          </a:p>
          <a:p>
            <a:pPr marL="0" indent="0" algn="ctr">
              <a:buNone/>
            </a:pPr>
            <a:r>
              <a:rPr lang="en-US">
                <a:cs typeface="Calibri"/>
              </a:rPr>
              <a:t>Are there any strategies, tasks, or assignments that need to be replaced with higher impact ones?</a:t>
            </a:r>
          </a:p>
          <a:p>
            <a:pPr marL="0" indent="0" algn="ctr">
              <a:buNone/>
            </a:pPr>
            <a:r>
              <a:rPr lang="en-US">
                <a:cs typeface="Calibri"/>
              </a:rPr>
              <a:t>Are we getting the biggest bang out of the time we have students?</a:t>
            </a:r>
          </a:p>
          <a:p>
            <a:endParaRPr lang="en-US">
              <a:cs typeface="Calibri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C90A3A7-557B-4144-9730-7BB64E2B3C0B}"/>
              </a:ext>
            </a:extLst>
          </p:cNvPr>
          <p:cNvCxnSpPr/>
          <p:nvPr/>
        </p:nvCxnSpPr>
        <p:spPr>
          <a:xfrm>
            <a:off x="1397000" y="1031663"/>
            <a:ext cx="9398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33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85319-5DB4-4FE3-A2CA-8E653AE98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0805"/>
          </a:xfrm>
        </p:spPr>
        <p:txBody>
          <a:bodyPr/>
          <a:lstStyle/>
          <a:p>
            <a:pPr algn="ctr"/>
            <a:r>
              <a:rPr lang="en-US" b="1">
                <a:cs typeface="Calibri Light"/>
              </a:rPr>
              <a:t>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22039-EA33-4227-A2AD-7FB4E49FE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lvl="1"/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BCF8B6-9D27-41B6-BEEF-D20993FE81AD}"/>
              </a:ext>
            </a:extLst>
          </p:cNvPr>
          <p:cNvSpPr txBox="1"/>
          <p:nvPr/>
        </p:nvSpPr>
        <p:spPr>
          <a:xfrm>
            <a:off x="736921" y="1453696"/>
            <a:ext cx="10906108" cy="44012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143000" lvl="1" indent="-685800" rtl="0">
              <a:buFont typeface="Arial" panose="020B0604020202020204" pitchFamily="34" charset="0"/>
              <a:buChar char="•"/>
            </a:pPr>
            <a:r>
              <a:rPr lang="en-US" sz="4000" dirty="0">
                <a:latin typeface="Calibri"/>
                <a:ea typeface="Arial"/>
                <a:cs typeface="Arial"/>
              </a:rPr>
              <a:t>What conversations are teams having about instructional strategies in Tier 1?</a:t>
            </a:r>
          </a:p>
          <a:p>
            <a:pPr lvl="1" rtl="0"/>
            <a:r>
              <a:rPr lang="en-US" sz="4000" dirty="0">
                <a:latin typeface="Calibri"/>
                <a:ea typeface="Arial"/>
                <a:cs typeface="Arial"/>
              </a:rPr>
              <a:t> ​</a:t>
            </a:r>
          </a:p>
          <a:p>
            <a:pPr marL="1143000" lvl="1" indent="-685800" rtl="0">
              <a:buFont typeface="Arial" panose="020B0604020202020204" pitchFamily="34" charset="0"/>
              <a:buChar char="•"/>
            </a:pPr>
            <a:r>
              <a:rPr lang="en-US" sz="4000" dirty="0">
                <a:latin typeface="Calibri"/>
                <a:ea typeface="Arial"/>
                <a:cs typeface="Arial"/>
              </a:rPr>
              <a:t>What adjustments are teams making in Tier 1 based on these conversations?​</a:t>
            </a:r>
          </a:p>
          <a:p>
            <a:pPr marL="1143000" lvl="1" indent="-685800" rtl="0">
              <a:buFont typeface="Arial" panose="020B0604020202020204" pitchFamily="34" charset="0"/>
              <a:buChar char="•"/>
            </a:pPr>
            <a:endParaRPr lang="en-US" sz="4000" dirty="0">
              <a:latin typeface="Calibri"/>
              <a:ea typeface="Arial"/>
              <a:cs typeface="Arial"/>
            </a:endParaRPr>
          </a:p>
          <a:p>
            <a:pPr marL="1143000" lvl="1" indent="-685800" rtl="0">
              <a:buFont typeface="Arial" panose="020B0604020202020204" pitchFamily="34" charset="0"/>
              <a:buChar char="•"/>
            </a:pPr>
            <a:r>
              <a:rPr lang="en-US" sz="4000" dirty="0">
                <a:latin typeface="Calibri"/>
                <a:ea typeface="Arial"/>
                <a:cs typeface="Arial"/>
              </a:rPr>
              <a:t>Has your definition of rigor changed?​</a:t>
            </a:r>
            <a:endParaRPr lang="en-US" sz="40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B67F4A5-24A9-4322-BCCA-DAE6C657171F}"/>
              </a:ext>
            </a:extLst>
          </p:cNvPr>
          <p:cNvCxnSpPr/>
          <p:nvPr/>
        </p:nvCxnSpPr>
        <p:spPr>
          <a:xfrm>
            <a:off x="1389743" y="1193016"/>
            <a:ext cx="9398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82574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4B08D-FBA6-4134-981F-6C1752DAB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411"/>
            <a:ext cx="10515600" cy="1325563"/>
          </a:xfrm>
        </p:spPr>
        <p:txBody>
          <a:bodyPr/>
          <a:lstStyle/>
          <a:p>
            <a:pPr algn="ctr"/>
            <a:r>
              <a:rPr lang="en-US" b="1">
                <a:cs typeface="Calibri Light"/>
              </a:rPr>
              <a:t>Learning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824C8-9F7D-40F9-AD97-5396AD1CF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8882"/>
            <a:ext cx="10951028" cy="435133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lnSpc>
                <a:spcPct val="110000"/>
              </a:lnSpc>
              <a:buFont typeface="Wingdings" panose="020B0604020202020204" pitchFamily="34" charset="0"/>
              <a:buChar char="ü"/>
            </a:pPr>
            <a:r>
              <a:rPr lang="en-US" sz="3200">
                <a:ea typeface="+mn-lt"/>
                <a:cs typeface="+mn-lt"/>
              </a:rPr>
              <a:t>  I can articulate how rigor is comprised of difficulty and </a:t>
            </a:r>
            <a:endParaRPr lang="en-US">
              <a:ea typeface="+mn-lt"/>
              <a:cs typeface="+mn-lt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3200">
                <a:ea typeface="+mn-lt"/>
                <a:cs typeface="+mn-lt"/>
              </a:rPr>
              <a:t>      complexity</a:t>
            </a:r>
            <a:endParaRPr lang="en-US">
              <a:cs typeface="Calibri" panose="020F0502020204030204"/>
            </a:endParaRPr>
          </a:p>
          <a:p>
            <a:pPr>
              <a:lnSpc>
                <a:spcPct val="110000"/>
              </a:lnSpc>
              <a:buFont typeface="Wingdings" panose="020B0604020202020204" pitchFamily="34" charset="0"/>
              <a:buChar char="ü"/>
            </a:pPr>
            <a:endParaRPr lang="en-US" sz="3200">
              <a:ea typeface="+mn-lt"/>
              <a:cs typeface="+mn-lt"/>
            </a:endParaRPr>
          </a:p>
          <a:p>
            <a:pPr>
              <a:lnSpc>
                <a:spcPct val="100000"/>
              </a:lnSpc>
              <a:buFont typeface="Wingdings" panose="020B0604020202020204" pitchFamily="34" charset="0"/>
              <a:buChar char="ü"/>
            </a:pPr>
            <a:r>
              <a:rPr lang="en-US" sz="3200">
                <a:ea typeface="+mn-lt"/>
                <a:cs typeface="+mn-lt"/>
              </a:rPr>
              <a:t>  I can identify levels of difficulty and complexity within Tier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>
                <a:ea typeface="+mn-lt"/>
                <a:cs typeface="+mn-lt"/>
              </a:rPr>
              <a:t>     1 strategies</a:t>
            </a:r>
            <a:endParaRPr lang="en-US">
              <a:cs typeface="Calibri" panose="020F0502020204030204"/>
            </a:endParaRPr>
          </a:p>
          <a:p>
            <a:pPr>
              <a:lnSpc>
                <a:spcPct val="100000"/>
              </a:lnSpc>
              <a:buFont typeface="Wingdings" panose="020B0604020202020204" pitchFamily="34" charset="0"/>
              <a:buChar char="ü"/>
            </a:pPr>
            <a:endParaRPr lang="en-US" sz="3200">
              <a:ea typeface="+mn-lt"/>
              <a:cs typeface="+mn-lt"/>
            </a:endParaRPr>
          </a:p>
          <a:p>
            <a:pPr>
              <a:lnSpc>
                <a:spcPct val="100000"/>
              </a:lnSpc>
              <a:buFont typeface="Wingdings" panose="020B0604020202020204" pitchFamily="34" charset="0"/>
              <a:buChar char="ü"/>
            </a:pPr>
            <a:r>
              <a:rPr lang="en-US" sz="3200">
                <a:ea typeface="+mn-lt"/>
                <a:cs typeface="+mn-lt"/>
              </a:rPr>
              <a:t>  I can apply this knowledge when embedding into collaborative 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>
                <a:ea typeface="+mn-lt"/>
                <a:cs typeface="+mn-lt"/>
              </a:rPr>
              <a:t>     teams to help support Tier 1</a:t>
            </a:r>
          </a:p>
          <a:p>
            <a:endParaRPr lang="en-US">
              <a:cs typeface="Calibri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0D62E42-68B6-405A-826F-4D8A5D65C33D}"/>
              </a:ext>
            </a:extLst>
          </p:cNvPr>
          <p:cNvCxnSpPr/>
          <p:nvPr/>
        </p:nvCxnSpPr>
        <p:spPr>
          <a:xfrm>
            <a:off x="1432560" y="1310640"/>
            <a:ext cx="9398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8072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C5782D3-6CED-43A7-BE35-09C48F809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6">
            <a:extLst>
              <a:ext uri="{FF2B5EF4-FFF2-40B4-BE49-F238E27FC236}">
                <a16:creationId xmlns:a16="http://schemas.microsoft.com/office/drawing/2014/main" id="{6721F593-ECD2-4B5B-AAE4-0866A4CDC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989586" y="1070835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71DEE99F-D18C-4025-BA3F-CEBF5258E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988949" y="803186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8">
            <a:extLst>
              <a:ext uri="{FF2B5EF4-FFF2-40B4-BE49-F238E27FC236}">
                <a16:creationId xmlns:a16="http://schemas.microsoft.com/office/drawing/2014/main" id="{976FA5D9-3A7C-4FA7-9BA8-1905D703F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13372" y="804101"/>
            <a:ext cx="3880238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71BFCF-FA1A-4A2A-A5E0-5D1AD8E4B0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46" r="-2" b="-2"/>
          <a:stretch/>
        </p:blipFill>
        <p:spPr>
          <a:xfrm>
            <a:off x="804101" y="804101"/>
            <a:ext cx="6730556" cy="52497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AB7EDB-C251-41FE-AF78-E4B1B5D6641C}"/>
              </a:ext>
            </a:extLst>
          </p:cNvPr>
          <p:cNvSpPr txBox="1"/>
          <p:nvPr/>
        </p:nvSpPr>
        <p:spPr>
          <a:xfrm>
            <a:off x="8013235" y="1932177"/>
            <a:ext cx="3264916" cy="26606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solidFill>
                  <a:srgbClr val="FFFFFF"/>
                </a:solidFill>
              </a:rPr>
              <a:t>On a blank sheet of paper, write down the instructional strategies you have used in the last week. </a:t>
            </a:r>
          </a:p>
        </p:txBody>
      </p:sp>
      <p:sp>
        <p:nvSpPr>
          <p:cNvPr id="26" name="Rectangle 8">
            <a:extLst>
              <a:ext uri="{FF2B5EF4-FFF2-40B4-BE49-F238E27FC236}">
                <a16:creationId xmlns:a16="http://schemas.microsoft.com/office/drawing/2014/main" id="{4652D57C-331F-43B8-9C07-69FBA9C02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671258" y="1530154"/>
            <a:ext cx="520741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239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42E6F-8891-40E0-976F-E33802AF0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446" y="193171"/>
            <a:ext cx="6015891" cy="103981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>
                <a:cs typeface="Calibri Light"/>
              </a:rPr>
              <a:t>Twitter Activity:</a:t>
            </a:r>
            <a:br>
              <a:rPr lang="en-US" b="1">
                <a:cs typeface="Calibri Light"/>
              </a:rPr>
            </a:br>
            <a:endParaRPr lang="en-US" b="1">
              <a:cs typeface="Calibri Light"/>
            </a:endParaRPr>
          </a:p>
        </p:txBody>
      </p:sp>
      <p:pic>
        <p:nvPicPr>
          <p:cNvPr id="4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D883C1D-20A0-4FD7-A497-F32CA05D4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1569" y="-48667"/>
            <a:ext cx="6425346" cy="94946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4EF9F8-39ED-48B0-9023-35C0F35CBE45}"/>
              </a:ext>
            </a:extLst>
          </p:cNvPr>
          <p:cNvSpPr txBox="1"/>
          <p:nvPr/>
        </p:nvSpPr>
        <p:spPr>
          <a:xfrm>
            <a:off x="8282942" y="2371597"/>
            <a:ext cx="3170315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cs typeface="Calibri"/>
              </a:rPr>
              <a:t>Mrs. Robertson</a:t>
            </a:r>
          </a:p>
          <a:p>
            <a:r>
              <a:rPr lang="en-US" sz="2400" dirty="0">
                <a:cs typeface="Calibri"/>
              </a:rPr>
              <a:t>@</a:t>
            </a:r>
            <a:r>
              <a:rPr lang="en-US" sz="2400" dirty="0" err="1">
                <a:cs typeface="Calibri"/>
              </a:rPr>
              <a:t>Imtheboss</a:t>
            </a:r>
            <a:endParaRPr lang="en-US" sz="2400" dirty="0"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B04A50-7C23-401E-800C-39FA35731544}"/>
              </a:ext>
            </a:extLst>
          </p:cNvPr>
          <p:cNvSpPr txBox="1"/>
          <p:nvPr/>
        </p:nvSpPr>
        <p:spPr>
          <a:xfrm>
            <a:off x="7359190" y="3317182"/>
            <a:ext cx="4172409" cy="1508105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0"/>
              <a:t>Rigor is …</a:t>
            </a:r>
            <a:endParaRPr lang="en-US" sz="6000">
              <a:cs typeface="Calibri"/>
            </a:endParaRPr>
          </a:p>
          <a:p>
            <a:endParaRPr lang="en-US" sz="3200"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B2BEA7-446E-4A17-8690-137AC838DB35}"/>
              </a:ext>
            </a:extLst>
          </p:cNvPr>
          <p:cNvSpPr txBox="1"/>
          <p:nvPr/>
        </p:nvSpPr>
        <p:spPr>
          <a:xfrm>
            <a:off x="313183" y="1018133"/>
            <a:ext cx="5968386" cy="56938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cs typeface="Calibri"/>
              </a:rPr>
              <a:t>1. Have 1 person in your group write this at the top of your blank paper:</a:t>
            </a:r>
          </a:p>
          <a:p>
            <a:endParaRPr lang="en-US" sz="2400">
              <a:cs typeface="Calibri"/>
            </a:endParaRPr>
          </a:p>
          <a:p>
            <a:pPr algn="ctr"/>
            <a:r>
              <a:rPr lang="en-US" sz="2800" b="1">
                <a:cs typeface="Calibri"/>
              </a:rPr>
              <a:t>Rigor is ….</a:t>
            </a:r>
          </a:p>
          <a:p>
            <a:endParaRPr lang="en-US" sz="2400">
              <a:cs typeface="Calibri"/>
            </a:endParaRPr>
          </a:p>
          <a:p>
            <a:r>
              <a:rPr lang="en-US" sz="2400">
                <a:cs typeface="Calibri"/>
              </a:rPr>
              <a:t>2. Pass the paper to your right; fill in your answer</a:t>
            </a:r>
          </a:p>
          <a:p>
            <a:endParaRPr lang="en-US" sz="2400">
              <a:cs typeface="Calibri"/>
            </a:endParaRPr>
          </a:p>
          <a:p>
            <a:endParaRPr lang="en-US" sz="2400">
              <a:cs typeface="Calibri"/>
            </a:endParaRPr>
          </a:p>
          <a:p>
            <a:r>
              <a:rPr lang="en-US" sz="2400">
                <a:cs typeface="Calibri"/>
              </a:rPr>
              <a:t>3. Pass the paper to your right; fill in your answer</a:t>
            </a:r>
          </a:p>
          <a:p>
            <a:endParaRPr lang="en-US" sz="2400">
              <a:cs typeface="Calibri"/>
            </a:endParaRPr>
          </a:p>
          <a:p>
            <a:endParaRPr lang="en-US" sz="2400">
              <a:cs typeface="Calibri"/>
            </a:endParaRPr>
          </a:p>
          <a:p>
            <a:r>
              <a:rPr lang="en-US" sz="2400">
                <a:cs typeface="Calibri"/>
              </a:rPr>
              <a:t>4. Keep passing until it returns to the original owner</a:t>
            </a:r>
          </a:p>
        </p:txBody>
      </p:sp>
      <p:pic>
        <p:nvPicPr>
          <p:cNvPr id="7" name="Picture 6" descr="C:\Users\lynn.robertson\AppData\Local\Microsoft\Windows\INetCache\Content.MSO\7CCB1514.tmp">
            <a:extLst>
              <a:ext uri="{FF2B5EF4-FFF2-40B4-BE49-F238E27FC236}">
                <a16:creationId xmlns:a16="http://schemas.microsoft.com/office/drawing/2014/main" id="{B9C5C22D-1750-43C5-BBAC-75BEDFB9039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865" y="2197261"/>
            <a:ext cx="805077" cy="10053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02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85FD1-76F9-4857-9B91-6F72DBD8D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69" y="309504"/>
            <a:ext cx="6408944" cy="1337196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cs typeface="Calibri Light"/>
              </a:rPr>
              <a:t>Douglas Fisher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88D21-A8E4-4504-85E2-BEF35C0A3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764" y="1861413"/>
            <a:ext cx="5113018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cs typeface="Calibri"/>
              </a:rPr>
              <a:t>Global PD Video:</a:t>
            </a:r>
          </a:p>
          <a:p>
            <a:pPr marL="0" indent="0">
              <a:buNone/>
            </a:pPr>
            <a:r>
              <a:rPr lang="en-US" sz="3200" dirty="0">
                <a:cs typeface="Calibri"/>
              </a:rPr>
              <a:t>Unstoppable Learning- Rigor</a:t>
            </a:r>
          </a:p>
          <a:p>
            <a:pPr marL="0" indent="0">
              <a:buNone/>
            </a:pPr>
            <a:endParaRPr lang="en-US" sz="3200">
              <a:cs typeface="Calibri"/>
            </a:endParaRPr>
          </a:p>
          <a:p>
            <a:pPr marL="0" indent="0" algn="ctr">
              <a:buNone/>
            </a:pPr>
            <a:r>
              <a:rPr lang="en-US" sz="3200" dirty="0">
                <a:cs typeface="Calibri"/>
              </a:rPr>
              <a:t>Book: </a:t>
            </a:r>
          </a:p>
          <a:p>
            <a:pPr marL="0" indent="0" algn="ctr">
              <a:buNone/>
            </a:pPr>
            <a:r>
              <a:rPr lang="en-US" sz="3200" i="1" dirty="0">
                <a:cs typeface="Calibri"/>
              </a:rPr>
              <a:t>Unstoppable Learning- Seven Essential Elements to Unleash Student Potential</a:t>
            </a:r>
          </a:p>
          <a:p>
            <a:pPr marL="0" indent="0" algn="ctr">
              <a:buNone/>
            </a:pPr>
            <a:r>
              <a:rPr lang="en-US" sz="3200" dirty="0">
                <a:cs typeface="Calibri"/>
              </a:rPr>
              <a:t>- Fisher and Frey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0F6BF1C-C98E-433A-9117-33982ADF35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65" t="67" b="-105"/>
          <a:stretch/>
        </p:blipFill>
        <p:spPr>
          <a:xfrm>
            <a:off x="6820748" y="1641"/>
            <a:ext cx="5573491" cy="6940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B38BF1FB-3708-4287-9BFD-CBFF6FF9A4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80000">
            <a:off x="6330324" y="3063883"/>
            <a:ext cx="2348139" cy="33378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2607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70560-972F-493C-BFDC-3D3F6F4EE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908" y="55826"/>
            <a:ext cx="10515600" cy="1325563"/>
          </a:xfrm>
        </p:spPr>
        <p:txBody>
          <a:bodyPr/>
          <a:lstStyle/>
          <a:p>
            <a:pPr algn="ctr"/>
            <a:r>
              <a:rPr lang="en-US" b="1">
                <a:cs typeface="Calibri Light"/>
              </a:rPr>
              <a:t>Redefine Rigor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3091A-8C6D-4B3E-97F7-4346CAB95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784" y="1381647"/>
            <a:ext cx="10515600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3600">
                <a:cs typeface="Calibri"/>
              </a:rPr>
              <a:t>1. Take out your Twitter Thread (Rigor is …)</a:t>
            </a:r>
          </a:p>
          <a:p>
            <a:pPr marL="0" indent="0">
              <a:buNone/>
            </a:pPr>
            <a:endParaRPr lang="en-US" sz="3600">
              <a:cs typeface="Calibri"/>
            </a:endParaRPr>
          </a:p>
          <a:p>
            <a:pPr marL="0" indent="0">
              <a:buNone/>
            </a:pPr>
            <a:r>
              <a:rPr lang="en-US" sz="3600">
                <a:cs typeface="Calibri"/>
              </a:rPr>
              <a:t>2. On the back </a:t>
            </a:r>
            <a:r>
              <a:rPr lang="en-US" sz="3600" b="1" u="sng">
                <a:cs typeface="Calibri"/>
              </a:rPr>
              <a:t>AS A GROUP</a:t>
            </a:r>
          </a:p>
          <a:p>
            <a:pPr marL="1371600" lvl="2" indent="-457200"/>
            <a:r>
              <a:rPr lang="en-US" sz="3600">
                <a:cs typeface="Calibri"/>
              </a:rPr>
              <a:t>Redefine What Rigor is ….</a:t>
            </a:r>
          </a:p>
          <a:p>
            <a:pPr marL="1371600" lvl="2" indent="-457200"/>
            <a:r>
              <a:rPr lang="en-US" sz="3600">
                <a:cs typeface="Calibri"/>
              </a:rPr>
              <a:t>Include complexity and difficulty</a:t>
            </a:r>
          </a:p>
          <a:p>
            <a:pPr marL="1371600" lvl="2" indent="-457200"/>
            <a:r>
              <a:rPr lang="en-US" sz="3600">
                <a:cs typeface="Calibri"/>
              </a:rPr>
              <a:t>May want to include examples</a:t>
            </a:r>
          </a:p>
          <a:p>
            <a:pPr marL="0" indent="0">
              <a:buNone/>
            </a:pPr>
            <a:endParaRPr lang="en-US" sz="3600">
              <a:cs typeface="Calibri"/>
            </a:endParaRPr>
          </a:p>
          <a:p>
            <a:pPr marL="0" indent="0">
              <a:buNone/>
            </a:pPr>
            <a:r>
              <a:rPr lang="en-US" sz="3600">
                <a:cs typeface="Calibri"/>
              </a:rPr>
              <a:t>3. Be ready to share out your new definition</a:t>
            </a:r>
          </a:p>
          <a:p>
            <a:endParaRPr lang="en-US">
              <a:cs typeface="Calibri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38C6067-C498-4483-9A78-15FB1A42B82B}"/>
              </a:ext>
            </a:extLst>
          </p:cNvPr>
          <p:cNvCxnSpPr/>
          <p:nvPr/>
        </p:nvCxnSpPr>
        <p:spPr>
          <a:xfrm>
            <a:off x="1397000" y="1188720"/>
            <a:ext cx="9398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2382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85FD1-76F9-4857-9B91-6F72DBD8D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69" y="309504"/>
            <a:ext cx="6408944" cy="1337196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cs typeface="Calibri Light"/>
              </a:rPr>
              <a:t>Douglas Fisher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88D21-A8E4-4504-85E2-BEF35C0A3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764" y="1861413"/>
            <a:ext cx="5113018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cs typeface="Calibri"/>
              </a:rPr>
              <a:t>Global PD Video:</a:t>
            </a:r>
          </a:p>
          <a:p>
            <a:pPr marL="0" indent="0">
              <a:buNone/>
            </a:pPr>
            <a:r>
              <a:rPr lang="en-US" sz="3200" dirty="0">
                <a:cs typeface="Calibri"/>
              </a:rPr>
              <a:t>Unstoppable Learning- Rigor</a:t>
            </a:r>
          </a:p>
          <a:p>
            <a:pPr marL="0" indent="0">
              <a:buNone/>
            </a:pPr>
            <a:endParaRPr lang="en-US" sz="3200">
              <a:cs typeface="Calibri"/>
            </a:endParaRPr>
          </a:p>
          <a:p>
            <a:pPr marL="0" indent="0" algn="ctr">
              <a:buNone/>
            </a:pPr>
            <a:r>
              <a:rPr lang="en-US" sz="3200" dirty="0">
                <a:cs typeface="Calibri"/>
              </a:rPr>
              <a:t>Book: </a:t>
            </a:r>
          </a:p>
          <a:p>
            <a:pPr marL="0" indent="0" algn="ctr">
              <a:buNone/>
            </a:pPr>
            <a:r>
              <a:rPr lang="en-US" sz="3200" i="1" dirty="0">
                <a:cs typeface="Calibri"/>
              </a:rPr>
              <a:t>Unstoppable Learning- Seven Essential Elements to Unleash Student Potential</a:t>
            </a:r>
          </a:p>
          <a:p>
            <a:pPr marL="0" indent="0" algn="ctr">
              <a:buNone/>
            </a:pPr>
            <a:r>
              <a:rPr lang="en-US" sz="3200" dirty="0">
                <a:cs typeface="Calibri"/>
              </a:rPr>
              <a:t>- Fisher and Frey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0F6BF1C-C98E-433A-9117-33982ADF35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65" t="67" b="-105"/>
          <a:stretch/>
        </p:blipFill>
        <p:spPr>
          <a:xfrm>
            <a:off x="6820748" y="1641"/>
            <a:ext cx="5573491" cy="6940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B38BF1FB-3708-4287-9BFD-CBFF6FF9A4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80000">
            <a:off x="6330324" y="3063883"/>
            <a:ext cx="2348139" cy="33378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4831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imeline&#10;&#10;Description automatically generated">
            <a:extLst>
              <a:ext uri="{FF2B5EF4-FFF2-40B4-BE49-F238E27FC236}">
                <a16:creationId xmlns:a16="http://schemas.microsoft.com/office/drawing/2014/main" id="{33DA400D-C28D-4376-9C36-4D7E5543A7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444" y="276936"/>
            <a:ext cx="10487747" cy="614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670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5" name="Right Triangle 84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6E00A6-892B-45CE-A239-BCE700B28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812" y="657288"/>
            <a:ext cx="8554329" cy="545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954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1317</Words>
  <Application>Microsoft Office PowerPoint</Application>
  <PresentationFormat>Widescreen</PresentationFormat>
  <Paragraphs>270</Paragraphs>
  <Slides>28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Wingdings</vt:lpstr>
      <vt:lpstr>office theme</vt:lpstr>
      <vt:lpstr>Rigorous Collaboration</vt:lpstr>
      <vt:lpstr>Learning Outcomes for Sessions</vt:lpstr>
      <vt:lpstr>PowerPoint Presentation</vt:lpstr>
      <vt:lpstr>Twitter Activity: </vt:lpstr>
      <vt:lpstr>Douglas Fisher</vt:lpstr>
      <vt:lpstr>Redefine Rigor</vt:lpstr>
      <vt:lpstr>Douglas Fisher</vt:lpstr>
      <vt:lpstr>PowerPoint Presentation</vt:lpstr>
      <vt:lpstr>PowerPoint Presentation</vt:lpstr>
      <vt:lpstr>Sorting Activity </vt:lpstr>
      <vt:lpstr>Quadrant Discussion</vt:lpstr>
      <vt:lpstr>Please adjust your quadrant to reflect the collaborative team</vt:lpstr>
      <vt:lpstr>PowerPoint Presentation</vt:lpstr>
      <vt:lpstr>PowerPoint Presentation</vt:lpstr>
      <vt:lpstr>PowerPoint Presentation</vt:lpstr>
      <vt:lpstr>PowerPoint Presentation</vt:lpstr>
      <vt:lpstr>Let's look at Teacher 1 </vt:lpstr>
      <vt:lpstr>PowerPoint Presentation</vt:lpstr>
      <vt:lpstr>Let's look at Teacher 2</vt:lpstr>
      <vt:lpstr>PowerPoint Presentation</vt:lpstr>
      <vt:lpstr>Let's look at Teacher 3</vt:lpstr>
      <vt:lpstr>PowerPoint Presentation</vt:lpstr>
      <vt:lpstr>Let's look at Teacher 4</vt:lpstr>
      <vt:lpstr>PowerPoint Presentation</vt:lpstr>
      <vt:lpstr>AHAs, Take Away, Next Steps?</vt:lpstr>
      <vt:lpstr>Hattie Effect Size</vt:lpstr>
      <vt:lpstr>Reflection</vt:lpstr>
      <vt:lpstr>Learning Outcomes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Rigorous Collaboration</dc:title>
  <dc:creator>Robertson, Lynn</dc:creator>
  <cp:lastModifiedBy>Goff, Amy</cp:lastModifiedBy>
  <cp:revision>12</cp:revision>
  <dcterms:created xsi:type="dcterms:W3CDTF">2021-10-13T21:55:53Z</dcterms:created>
  <dcterms:modified xsi:type="dcterms:W3CDTF">2021-10-21T20:03:47Z</dcterms:modified>
</cp:coreProperties>
</file>